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Lst>
  <p:sldSz cy="5143500" cx="9144000"/>
  <p:notesSz cx="6858000" cy="9144000"/>
  <p:embeddedFontLst>
    <p:embeddedFont>
      <p:font typeface="Ubuntu"/>
      <p:regular r:id="rId142"/>
      <p:bold r:id="rId143"/>
      <p:italic r:id="rId144"/>
      <p:boldItalic r:id="rId145"/>
    </p:embeddedFont>
    <p:embeddedFont>
      <p:font typeface="Ubuntu Condensed"/>
      <p:regular r:id="rId146"/>
    </p:embeddedFont>
    <p:embeddedFont>
      <p:font typeface="Roboto Mono"/>
      <p:regular r:id="rId147"/>
      <p:bold r:id="rId148"/>
      <p:italic r:id="rId149"/>
      <p:boldItalic r:id="rId150"/>
    </p:embeddedFont>
    <p:embeddedFont>
      <p:font typeface="Open Sans"/>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BBB467-2E66-49A4-B273-99DB0CE12A95}">
  <a:tblStyle styleId="{F5BBB467-2E66-49A4-B273-99DB0CE12A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RobotoMono-boldItalic.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RobotoMono-italic.fntdata"/><Relationship Id="rId4" Type="http://schemas.openxmlformats.org/officeDocument/2006/relationships/slideMaster" Target="slideMasters/slideMaster1.xml"/><Relationship Id="rId148" Type="http://schemas.openxmlformats.org/officeDocument/2006/relationships/font" Target="fonts/RobotoMono-bold.fntdata"/><Relationship Id="rId9" Type="http://schemas.openxmlformats.org/officeDocument/2006/relationships/slide" Target="slides/slide4.xml"/><Relationship Id="rId143" Type="http://schemas.openxmlformats.org/officeDocument/2006/relationships/font" Target="fonts/Ubuntu-bold.fntdata"/><Relationship Id="rId142" Type="http://schemas.openxmlformats.org/officeDocument/2006/relationships/font" Target="fonts/Ubuntu-regular.fntdata"/><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RobotoMono-regular.fntdata"/><Relationship Id="rId6" Type="http://schemas.openxmlformats.org/officeDocument/2006/relationships/slide" Target="slides/slide1.xml"/><Relationship Id="rId146" Type="http://schemas.openxmlformats.org/officeDocument/2006/relationships/font" Target="fonts/UbuntuCondensed-regular.fntdata"/><Relationship Id="rId7" Type="http://schemas.openxmlformats.org/officeDocument/2006/relationships/slide" Target="slides/slide2.xml"/><Relationship Id="rId145" Type="http://schemas.openxmlformats.org/officeDocument/2006/relationships/font" Target="fonts/Ubuntu-boldItalic.fntdata"/><Relationship Id="rId8" Type="http://schemas.openxmlformats.org/officeDocument/2006/relationships/slide" Target="slides/slide3.xml"/><Relationship Id="rId144" Type="http://schemas.openxmlformats.org/officeDocument/2006/relationships/font" Target="fonts/Ubuntu-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font" Target="fonts/OpenSans-boldItalic.fntdata"/><Relationship Id="rId58" Type="http://schemas.openxmlformats.org/officeDocument/2006/relationships/slide" Target="slides/slide53.xml"/><Relationship Id="rId153" Type="http://schemas.openxmlformats.org/officeDocument/2006/relationships/font" Target="fonts/OpenSans-italic.fntdata"/><Relationship Id="rId152" Type="http://schemas.openxmlformats.org/officeDocument/2006/relationships/font" Target="fonts/OpenSans-bold.fntdata"/><Relationship Id="rId151" Type="http://schemas.openxmlformats.org/officeDocument/2006/relationships/font" Target="fonts/Open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ixel" TargetMode="Externa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leandromoreira/encoding101#audio-sampling"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leandromoreira/encoding101#audio-bit-depth"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atio" TargetMode="External"/><Relationship Id="rId3" Type="http://schemas.openxmlformats.org/officeDocument/2006/relationships/hyperlink" Target="https://en.wikipedia.org/wiki/Pixel" TargetMode="External"/><Relationship Id="rId4" Type="http://schemas.openxmlformats.org/officeDocument/2006/relationships/hyperlink" Target="https://en.wikipedia.org/wiki/Digital_imag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igital_data" TargetMode="External"/><Relationship Id="rId3" Type="http://schemas.openxmlformats.org/officeDocument/2006/relationships/hyperlink" Target="http://theautomaticfilmmaker.com/blog/2009/2/23/about-frame-rates-or-why-2997.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andwidth_(signal_processing)" TargetMode="External"/><Relationship Id="rId3" Type="http://schemas.openxmlformats.org/officeDocument/2006/relationships/hyperlink" Target="https://en.wikipedia.org/wiki/Interlaced_video" TargetMode="External"/><Relationship Id="rId4" Type="http://schemas.openxmlformats.org/officeDocument/2006/relationships/hyperlink" Target="https://en.wikipedia.org/wiki/Analog_television" TargetMode="External"/><Relationship Id="rId5" Type="http://schemas.openxmlformats.org/officeDocument/2006/relationships/hyperlink" Target="https://en.wikipedia.org/wiki/HDTV" TargetMode="External"/><Relationship Id="rId6" Type="http://schemas.openxmlformats.org/officeDocument/2006/relationships/hyperlink" Target="https://en.wikipedia.org/wiki/Moving_image" TargetMode="External"/><Relationship Id="rId7" Type="http://schemas.openxmlformats.org/officeDocument/2006/relationships/hyperlink" Target="https://en.wikipedia.org/wiki/Film_fram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i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od_cell" TargetMode="External"/><Relationship Id="rId3" Type="http://schemas.openxmlformats.org/officeDocument/2006/relationships/hyperlink" Target="https://en.wikipedia.org/wiki/Cone_cell" TargetMode="External"/><Relationship Id="rId4" Type="http://schemas.openxmlformats.org/officeDocument/2006/relationships/hyperlink" Target="https://upload.wikimedia.org/wikipedia/commons/1/1e/Cones_SMJ2_E.sv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hotoreceptor_cell"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lor" TargetMode="External"/><Relationship Id="rId3" Type="http://schemas.openxmlformats.org/officeDocument/2006/relationships/hyperlink" Target="https://en.wikipedia.org/wiki/Luma_(video)" TargetMode="External"/><Relationship Id="rId4" Type="http://schemas.openxmlformats.org/officeDocument/2006/relationships/hyperlink" Target="https://en.wikipedia.org/wiki/Chrominance"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hrominance" TargetMode="External"/><Relationship Id="rId3" Type="http://schemas.openxmlformats.org/officeDocument/2006/relationships/hyperlink" Target="https://en.wikipedia.org/wiki/Information" TargetMode="External"/><Relationship Id="rId4" Type="http://schemas.openxmlformats.org/officeDocument/2006/relationships/hyperlink" Target="https://en.wikipedia.org/wiki/Luma_(video)"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aster_graphics" TargetMode="External"/><Relationship Id="rId3" Type="http://schemas.openxmlformats.org/officeDocument/2006/relationships/hyperlink" Target="https://en.wikipedia.org/wiki/All_points_addressable" TargetMode="External"/><Relationship Id="rId4" Type="http://schemas.openxmlformats.org/officeDocument/2006/relationships/hyperlink" Target="https://en.wikipedia.org/wiki/Display_device"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it" TargetMode="External"/><Relationship Id="rId3" Type="http://schemas.openxmlformats.org/officeDocument/2006/relationships/hyperlink" Target="https://en.wikipedia.org/wiki/Human_interface" TargetMode="External"/><Relationship Id="rId4" Type="http://schemas.openxmlformats.org/officeDocument/2006/relationships/hyperlink" Target="https://en.wikipedia.org/wiki/Color" TargetMode="External"/><Relationship Id="rId5" Type="http://schemas.openxmlformats.org/officeDocument/2006/relationships/hyperlink" Target="https://en.wikipedia.org/wiki/Pixel"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oogle.com/patents/US6882685"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omedia.org/about-u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eople.xiph.org/~xiphmont/demo/daala/demo1.shtml" TargetMode="External"/><Relationship Id="rId3" Type="http://schemas.openxmlformats.org/officeDocument/2006/relationships/hyperlink" Target="https://gist.github.com/leandromoreira/9bb7b519173ba5158b5b4b213c46d8fa"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ols.ietf.org/html/draft-fuldseth-netvc-thor-03"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st.github.com/leandromoreira/b89918be6f13e7c5452fa1b6b5a8eede"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acroblock"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 yourself, general overview about video encoding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Why, How</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d1e62c69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d1e62c69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think about the frequency (speed) we see the color (band) we</a:t>
            </a:r>
            <a:r>
              <a:rPr lang="en"/>
              <a:t>'ll have a better approximation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additive color model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400">
                <a:solidFill>
                  <a:schemeClr val="dk1"/>
                </a:solidFill>
              </a:rPr>
              <a:t>DEMO Spinning color wheel white experiment</a:t>
            </a:r>
            <a:endParaRPr sz="2400">
              <a:solidFill>
                <a:schemeClr val="dk1"/>
              </a:solidFill>
            </a:endParaRPr>
          </a:p>
          <a:p>
            <a:pPr indent="0" lvl="0" marL="0" rtl="0" algn="l">
              <a:spcBef>
                <a:spcPts val="0"/>
              </a:spcBef>
              <a:spcAft>
                <a:spcPts val="0"/>
              </a:spcAft>
              <a:buClr>
                <a:schemeClr val="dk1"/>
              </a:buClr>
              <a:buSzPts val="1100"/>
              <a:buFont typeface="Arial"/>
              <a:buNone/>
            </a:pPr>
            <a:r>
              <a:rPr b="1" lang="en" sz="2400">
                <a:solidFill>
                  <a:schemeClr val="dk1"/>
                </a:solidFill>
              </a:rPr>
              <a:t>https://www.youtube.com/watch?v=7iV1m4j2wJQ</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1d19d85271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1d19d85271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1d19d85271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1d19d85271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1d19d85271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1d19d85271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d19d85271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d19d85271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1d19d85271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1d19d8527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1d19d85271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1d19d85271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1d19d85271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1d19d85271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1d19d8527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1d19d8527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sure, https, Cross-origin resource sharing</a:t>
            </a:r>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1d19d8527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1d19d85271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d1e62c69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d1e62c69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d1e62c69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d1e62c69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light, if you turn on red, green and blue and point them to a center, you</a:t>
            </a:r>
            <a:r>
              <a:rPr lang="en"/>
              <a:t>'ll see a white light :D</a:t>
            </a:r>
            <a:endParaRPr/>
          </a:p>
          <a:p>
            <a:pPr indent="0" lvl="0" marL="0" rtl="0" algn="l">
              <a:spcBef>
                <a:spcPts val="0"/>
              </a:spcBef>
              <a:spcAft>
                <a:spcPts val="0"/>
              </a:spcAft>
              <a:buNone/>
            </a:pPr>
            <a:r>
              <a:rPr lang="en"/>
              <a:t>And if you block some of the light you'll see formation of other colors.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1d1e62c69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1d1e62c6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By using VBR, segments of video with the same bitrate will be quite different in terms of size, confusing the ABR algorithm on the player. Since live is very sensitive to fluctuations in connection, we usually want to use CBR.</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CBR vs VBR - show ffmpeg command</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d1e62c69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1d1e62c69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You’ll notice that if you chose a given profile you won’t have access to improvements.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Profiles - check elemental </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1d1e62c69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1d1e62c69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Pause to look around the recommended config</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d1e62c69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d1e62c69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should return right codec for “100%” but it’s expensive to keep caching of all this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1d1e62c69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1d1e62c69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live doesn’t show too much of difference when you coded it with 1 or 4s I-frame? Because it uses CBR</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1d1e62c69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1d1e62c69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1d1e62c69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1d1e62c69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Bits per pixel - tell about how larger is smaller it’ll be (a good measure to look competitors)</a:t>
            </a:r>
            <a:endParaRPr/>
          </a:p>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1d1e62c69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1d1e62c69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CABAC offers 10-15% improved compression on live-action</a:t>
            </a:r>
            <a:endParaRPr/>
          </a:p>
          <a:p>
            <a:pPr indent="0" lvl="0" marL="0" rtl="0" algn="l">
              <a:spcBef>
                <a:spcPts val="0"/>
              </a:spcBef>
              <a:spcAft>
                <a:spcPts val="0"/>
              </a:spcAft>
              <a:buNone/>
            </a:pPr>
            <a:r>
              <a:rPr lang="en" sz="1000">
                <a:solidFill>
                  <a:srgbClr val="444444"/>
                </a:solidFill>
                <a:highlight>
                  <a:srgbClr val="FFFFFF"/>
                </a:highlight>
              </a:rPr>
              <a:t>CABAC is not allowed in Baseline Profile.</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d1e62c69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1d1e62c69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apple changed its opinion about audio bitrate (now, I think we should always tries new things to see what happens)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20bb45745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20bb45745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0ad0688c5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0ad0688c5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DEMO TIME </a:t>
            </a:r>
            <a:r>
              <a:rPr b="1" lang="en" sz="1800">
                <a:solidFill>
                  <a:schemeClr val="dk1"/>
                </a:solidFill>
                <a:highlight>
                  <a:schemeClr val="lt1"/>
                </a:highlight>
                <a:latin typeface="Ubuntu"/>
                <a:ea typeface="Ubuntu"/>
                <a:cs typeface="Ubuntu"/>
                <a:sym typeface="Ubuntu"/>
              </a:rPr>
              <a:t>image_as_3d_array.</a:t>
            </a:r>
            <a:r>
              <a:rPr b="1" lang="en" sz="1800">
                <a:highlight>
                  <a:schemeClr val="lt1"/>
                </a:highlight>
                <a:latin typeface="Ubuntu"/>
                <a:ea typeface="Ubuntu"/>
                <a:cs typeface="Ubuntu"/>
                <a:sym typeface="Ubuntu"/>
              </a:rPr>
              <a:t>ipynb</a:t>
            </a:r>
            <a:r>
              <a:rPr b="1" lang="en" sz="1800">
                <a:solidFill>
                  <a:srgbClr val="252525"/>
                </a:solidFill>
                <a:highlight>
                  <a:schemeClr val="lt1"/>
                </a:highlight>
                <a:latin typeface="Ubuntu"/>
                <a:ea typeface="Ubuntu"/>
                <a:cs typeface="Ubuntu"/>
                <a:sym typeface="Ubuntu"/>
              </a:rPr>
              <a:t> and how_filters_work.ipynb</a:t>
            </a:r>
            <a:endParaRPr b="1" sz="1800">
              <a:solidFill>
                <a:srgbClr val="252525"/>
              </a:solidFill>
              <a:highlight>
                <a:schemeClr val="lt1"/>
              </a:highlight>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b="1" sz="1050">
              <a:solidFill>
                <a:srgbClr val="252525"/>
              </a:solidFill>
              <a:highlight>
                <a:schemeClr val="lt1"/>
              </a:highlight>
            </a:endParaRPr>
          </a:p>
          <a:p>
            <a:pPr indent="0" lvl="0" marL="0" rtl="0" algn="l">
              <a:spcBef>
                <a:spcPts val="0"/>
              </a:spcBef>
              <a:spcAft>
                <a:spcPts val="0"/>
              </a:spcAft>
              <a:buNone/>
            </a:pPr>
            <a:r>
              <a:rPr lang="en" sz="1050">
                <a:solidFill>
                  <a:srgbClr val="252525"/>
                </a:solidFill>
                <a:highlight>
                  <a:srgbClr val="FFFFFF"/>
                </a:highlight>
              </a:rPr>
              <a:t>is the number of distinct </a:t>
            </a:r>
            <a:r>
              <a:rPr lang="en" sz="1050">
                <a:solidFill>
                  <a:srgbClr val="0B0080"/>
                </a:solidFill>
                <a:highlight>
                  <a:srgbClr val="FFFFFF"/>
                </a:highlight>
                <a:uFill>
                  <a:noFill/>
                </a:uFill>
                <a:hlinkClick r:id="rId2">
                  <a:extLst>
                    <a:ext uri="{A12FA001-AC4F-418D-AE19-62706E023703}">
                      <ahyp:hlinkClr val="tx"/>
                    </a:ext>
                  </a:extLst>
                </a:hlinkClick>
              </a:rPr>
              <a:t>pixels</a:t>
            </a:r>
            <a:r>
              <a:rPr lang="en" sz="1050">
                <a:solidFill>
                  <a:srgbClr val="252525"/>
                </a:solidFill>
                <a:highlight>
                  <a:srgbClr val="FFFFFF"/>
                </a:highlight>
              </a:rPr>
              <a:t> in each dimension that can be displayed. It is usually quoted as </a:t>
            </a:r>
            <a:r>
              <a:rPr b="1" lang="en" sz="1050">
                <a:solidFill>
                  <a:srgbClr val="252525"/>
                </a:solidFill>
                <a:highlight>
                  <a:srgbClr val="FFFFFF"/>
                </a:highlight>
              </a:rPr>
              <a:t>width × height</a:t>
            </a:r>
            <a:r>
              <a:rPr lang="en" sz="1050">
                <a:solidFill>
                  <a:srgbClr val="252525"/>
                </a:solidFill>
                <a:highlight>
                  <a:srgbClr val="FFFFFF"/>
                </a:highlight>
              </a:rPr>
              <a:t>, with the units in pixels.</a:t>
            </a:r>
            <a:endParaRPr sz="1050">
              <a:solidFill>
                <a:srgbClr val="252525"/>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rgbClr val="252525"/>
              </a:solidFill>
              <a:highlight>
                <a:srgbClr val="FFFFFF"/>
              </a:highlight>
            </a:endParaRPr>
          </a:p>
          <a:p>
            <a:pPr indent="0" lvl="0" marL="0" rtl="0" algn="l">
              <a:spcBef>
                <a:spcPts val="0"/>
              </a:spcBef>
              <a:spcAft>
                <a:spcPts val="0"/>
              </a:spcAft>
              <a:buNone/>
            </a:pPr>
            <a:r>
              <a:t/>
            </a:r>
            <a:endParaRPr b="1" sz="1050">
              <a:solidFill>
                <a:srgbClr val="252525"/>
              </a:solidFill>
              <a:highlight>
                <a:srgbClr val="FFFFFF"/>
              </a:highlight>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20bb45745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0bb45745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20bb4574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20bb4574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 the continuous signal to discrete. The quantity of samples you’ll get for second (Hz)</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https://github.com/leandromoreira/encoding101#audio-sampling</a:t>
            </a:r>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20bb45745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20bb45745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resolution of the frequencies (what’s the highest 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8: 0x00-0xFF (255)</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https://github.com/leandromoreira/encoding101#audio-bit-depth</a:t>
            </a:r>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20bbf305fb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20bbf305fb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simulate our ear by using two devices to capture the sound.</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20bbf305fb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20bbf305fb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20bb45745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20bb45745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20bb45745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20bb45745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20b87368b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20b87368b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20ad0688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20ad0688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20ad0688c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20ad0688c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0b2cf43d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0b2cf43d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52525"/>
                </a:solidFill>
                <a:highlight>
                  <a:srgbClr val="FFFFFF"/>
                </a:highlight>
              </a:rPr>
              <a:t>describes the proportional relationship between its width and its height</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0ad0688c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20ad0688c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20b2cf43d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20b2cf43d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20b6cae71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20b6cae71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0bae78a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20bae78a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20bb45745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20bb45745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20bbf305f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20bbf305f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1d1f7db39b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1d1f7db39b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0bbf305fb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0bbf305fb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rPr lang="en" sz="1050">
                <a:solidFill>
                  <a:srgbClr val="252525"/>
                </a:solidFill>
                <a:highlight>
                  <a:srgbClr val="FFFFFF"/>
                </a:highlight>
              </a:rPr>
              <a:t>is a mathematical </a:t>
            </a:r>
            <a:r>
              <a:rPr lang="en" sz="1050">
                <a:solidFill>
                  <a:srgbClr val="0B0080"/>
                </a:solidFill>
                <a:highlight>
                  <a:srgbClr val="FFFFFF"/>
                </a:highlight>
                <a:uFill>
                  <a:noFill/>
                </a:uFill>
                <a:hlinkClick r:id="rId2">
                  <a:extLst>
                    <a:ext uri="{A12FA001-AC4F-418D-AE19-62706E023703}">
                      <ahyp:hlinkClr val="tx"/>
                    </a:ext>
                  </a:extLst>
                </a:hlinkClick>
              </a:rPr>
              <a:t>ratio</a:t>
            </a:r>
            <a:r>
              <a:rPr lang="en" sz="1050">
                <a:solidFill>
                  <a:srgbClr val="252525"/>
                </a:solidFill>
                <a:highlight>
                  <a:srgbClr val="FFFFFF"/>
                </a:highlight>
              </a:rPr>
              <a:t> that describes how the width of a </a:t>
            </a:r>
            <a:r>
              <a:rPr lang="en" sz="1050">
                <a:solidFill>
                  <a:srgbClr val="0B0080"/>
                </a:solidFill>
                <a:highlight>
                  <a:srgbClr val="FFFFFF"/>
                </a:highlight>
                <a:uFill>
                  <a:noFill/>
                </a:uFill>
                <a:hlinkClick r:id="rId3">
                  <a:extLst>
                    <a:ext uri="{A12FA001-AC4F-418D-AE19-62706E023703}">
                      <ahyp:hlinkClr val="tx"/>
                    </a:ext>
                  </a:extLst>
                </a:hlinkClick>
              </a:rPr>
              <a:t>pixel</a:t>
            </a:r>
            <a:r>
              <a:rPr lang="en" sz="1050">
                <a:solidFill>
                  <a:srgbClr val="252525"/>
                </a:solidFill>
                <a:highlight>
                  <a:srgbClr val="FFFFFF"/>
                </a:highlight>
              </a:rPr>
              <a:t> in a </a:t>
            </a:r>
            <a:r>
              <a:rPr lang="en" sz="1050">
                <a:solidFill>
                  <a:srgbClr val="0B0080"/>
                </a:solidFill>
                <a:highlight>
                  <a:srgbClr val="FFFFFF"/>
                </a:highlight>
                <a:uFill>
                  <a:noFill/>
                </a:uFill>
                <a:hlinkClick r:id="rId4">
                  <a:extLst>
                    <a:ext uri="{A12FA001-AC4F-418D-AE19-62706E023703}">
                      <ahyp:hlinkClr val="tx"/>
                    </a:ext>
                  </a:extLst>
                </a:hlinkClick>
              </a:rPr>
              <a:t>digital image</a:t>
            </a:r>
            <a:r>
              <a:rPr lang="en" sz="1050">
                <a:solidFill>
                  <a:srgbClr val="252525"/>
                </a:solidFill>
                <a:highlight>
                  <a:srgbClr val="FFFFFF"/>
                </a:highlight>
              </a:rPr>
              <a:t> compares to the height of that pixel.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0bbf305fb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0bbf305fb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 storage aspect ratio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0ad0688c5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0ad0688c5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52525"/>
                </a:solidFill>
                <a:highlight>
                  <a:srgbClr val="FFFFFF"/>
                </a:highlight>
              </a:rPr>
              <a:t> is a representation of moving visual images in the form of encoded </a:t>
            </a:r>
            <a:r>
              <a:rPr lang="en" sz="1050">
                <a:solidFill>
                  <a:srgbClr val="0B0080"/>
                </a:solidFill>
                <a:highlight>
                  <a:srgbClr val="FFFFFF"/>
                </a:highlight>
                <a:uFill>
                  <a:noFill/>
                </a:uFill>
                <a:hlinkClick r:id="rId2">
                  <a:extLst>
                    <a:ext uri="{A12FA001-AC4F-418D-AE19-62706E023703}">
                      <ahyp:hlinkClr val="tx"/>
                    </a:ext>
                  </a:extLst>
                </a:hlinkClick>
              </a:rPr>
              <a:t>digital data</a:t>
            </a:r>
            <a:r>
              <a:rPr lang="en" sz="1050">
                <a:solidFill>
                  <a:srgbClr val="252525"/>
                </a:solidFill>
                <a:highlight>
                  <a:srgbClr val="FFFFFF"/>
                </a:highlight>
              </a:rPr>
              <a:t>. It gets another dimension, time, what makes it a 4d signal.</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a:p>
            <a:pPr indent="0" lvl="0" marL="0" rtl="0" algn="l">
              <a:spcBef>
                <a:spcPts val="0"/>
              </a:spcBef>
              <a:spcAft>
                <a:spcPts val="0"/>
              </a:spcAft>
              <a:buNone/>
            </a:pPr>
            <a:r>
              <a:rPr b="1" lang="en" sz="1050">
                <a:solidFill>
                  <a:srgbClr val="252525"/>
                </a:solidFill>
                <a:highlight>
                  <a:srgbClr val="FFFFFF"/>
                </a:highlight>
              </a:rPr>
              <a:t>Talk about different frame rate 30 29.97 24 23.99 (Hz)</a:t>
            </a:r>
            <a:endParaRPr b="1" sz="1050">
              <a:solidFill>
                <a:srgbClr val="252525"/>
              </a:solidFill>
              <a:highlight>
                <a:srgbClr val="FFFFFF"/>
              </a:highlight>
            </a:endParaRPr>
          </a:p>
          <a:p>
            <a:pPr indent="0" lvl="0" marL="0" rtl="0" algn="l">
              <a:spcBef>
                <a:spcPts val="0"/>
              </a:spcBef>
              <a:spcAft>
                <a:spcPts val="0"/>
              </a:spcAft>
              <a:buNone/>
            </a:pPr>
            <a:r>
              <a:t/>
            </a:r>
            <a:endParaRPr b="1" sz="1050">
              <a:solidFill>
                <a:srgbClr val="252525"/>
              </a:solidFill>
              <a:highlight>
                <a:srgbClr val="FFFFFF"/>
              </a:highlight>
            </a:endParaRPr>
          </a:p>
          <a:p>
            <a:pPr indent="0" lvl="0" marL="0" rtl="0" algn="l">
              <a:spcBef>
                <a:spcPts val="0"/>
              </a:spcBef>
              <a:spcAft>
                <a:spcPts val="0"/>
              </a:spcAft>
              <a:buNone/>
            </a:pPr>
            <a:r>
              <a:rPr b="1" lang="en" sz="1050" u="sng">
                <a:solidFill>
                  <a:schemeClr val="hlink"/>
                </a:solidFill>
                <a:highlight>
                  <a:srgbClr val="FFFFFF"/>
                </a:highlight>
                <a:hlinkClick r:id="rId3"/>
              </a:rPr>
              <a:t>http://theautomaticfilmmaker.com/blog/2009/2/23/about-frame-rates-or-why-2997.html</a:t>
            </a:r>
            <a:endParaRPr b="1" sz="1050">
              <a:solidFill>
                <a:srgbClr val="252525"/>
              </a:solidFill>
              <a:highlight>
                <a:srgbClr val="FFFFFF"/>
              </a:highlight>
            </a:endParaRPr>
          </a:p>
          <a:p>
            <a:pPr indent="0" lvl="0" marL="0" rtl="0" algn="l">
              <a:spcBef>
                <a:spcPts val="0"/>
              </a:spcBef>
              <a:spcAft>
                <a:spcPts val="0"/>
              </a:spcAft>
              <a:buNone/>
            </a:pPr>
            <a:r>
              <a:t/>
            </a:r>
            <a:endParaRPr b="1" sz="1050">
              <a:solidFill>
                <a:srgbClr val="252525"/>
              </a:solidFill>
              <a:highlight>
                <a:srgbClr val="FFFFFF"/>
              </a:highlight>
            </a:endParaRPr>
          </a:p>
          <a:p>
            <a:pPr indent="0" lvl="0" marL="0" rtl="0" algn="l">
              <a:spcBef>
                <a:spcPts val="0"/>
              </a:spcBef>
              <a:spcAft>
                <a:spcPts val="0"/>
              </a:spcAft>
              <a:buNone/>
            </a:pPr>
            <a:r>
              <a:rPr b="1" lang="en" sz="1050">
                <a:solidFill>
                  <a:srgbClr val="252525"/>
                </a:solidFill>
                <a:highlight>
                  <a:srgbClr val="FFFFFF"/>
                </a:highlight>
              </a:rPr>
              <a:t>https://www.youtube.com/watch?v=yniSnYtkrwQ</a:t>
            </a:r>
            <a:endParaRPr b="1" sz="1050">
              <a:solidFill>
                <a:srgbClr val="252525"/>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0ad0688c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0ad0688c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a technique for doubling the perceived frame rate of a video display without consuming extra </a:t>
            </a:r>
            <a:r>
              <a:rPr lang="en" u="sng">
                <a:solidFill>
                  <a:schemeClr val="hlink"/>
                </a:solidFill>
                <a:hlinkClick r:id="rId2"/>
              </a:rPr>
              <a:t>bandwidth</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050">
                <a:solidFill>
                  <a:srgbClr val="252525"/>
                </a:solidFill>
                <a:highlight>
                  <a:srgbClr val="FFFFFF"/>
                </a:highlight>
              </a:rPr>
              <a:t>Deinterlacing</a:t>
            </a:r>
            <a:r>
              <a:rPr lang="en" sz="1050">
                <a:solidFill>
                  <a:srgbClr val="252525"/>
                </a:solidFill>
                <a:highlight>
                  <a:srgbClr val="FFFFFF"/>
                </a:highlight>
              </a:rPr>
              <a:t> is the process of converting </a:t>
            </a:r>
            <a:r>
              <a:rPr lang="en" sz="1050">
                <a:solidFill>
                  <a:srgbClr val="0B0080"/>
                </a:solidFill>
                <a:highlight>
                  <a:srgbClr val="FFFFFF"/>
                </a:highlight>
                <a:uFill>
                  <a:noFill/>
                </a:uFill>
                <a:hlinkClick r:id="rId3">
                  <a:extLst>
                    <a:ext uri="{A12FA001-AC4F-418D-AE19-62706E023703}">
                      <ahyp:hlinkClr val="tx"/>
                    </a:ext>
                  </a:extLst>
                </a:hlinkClick>
              </a:rPr>
              <a:t>interlaced video</a:t>
            </a:r>
            <a:r>
              <a:rPr lang="en" sz="1050">
                <a:solidFill>
                  <a:srgbClr val="252525"/>
                </a:solidFill>
                <a:highlight>
                  <a:srgbClr val="FFFFFF"/>
                </a:highlight>
              </a:rPr>
              <a:t>, such as common </a:t>
            </a:r>
            <a:r>
              <a:rPr lang="en" sz="1050">
                <a:solidFill>
                  <a:srgbClr val="0B0080"/>
                </a:solidFill>
                <a:highlight>
                  <a:srgbClr val="FFFFFF"/>
                </a:highlight>
                <a:uFill>
                  <a:noFill/>
                </a:uFill>
                <a:hlinkClick r:id="rId4">
                  <a:extLst>
                    <a:ext uri="{A12FA001-AC4F-418D-AE19-62706E023703}">
                      <ahyp:hlinkClr val="tx"/>
                    </a:ext>
                  </a:extLst>
                </a:hlinkClick>
              </a:rPr>
              <a:t>analog television</a:t>
            </a:r>
            <a:r>
              <a:rPr lang="en" sz="1050">
                <a:solidFill>
                  <a:srgbClr val="252525"/>
                </a:solidFill>
                <a:highlight>
                  <a:srgbClr val="FFFFFF"/>
                </a:highlight>
              </a:rPr>
              <a:t> signals or 1080i format </a:t>
            </a:r>
            <a:r>
              <a:rPr lang="en" sz="1050">
                <a:solidFill>
                  <a:srgbClr val="0B0080"/>
                </a:solidFill>
                <a:highlight>
                  <a:srgbClr val="FFFFFF"/>
                </a:highlight>
                <a:uFill>
                  <a:noFill/>
                </a:uFill>
                <a:hlinkClick r:id="rId5">
                  <a:extLst>
                    <a:ext uri="{A12FA001-AC4F-418D-AE19-62706E023703}">
                      <ahyp:hlinkClr val="tx"/>
                    </a:ext>
                  </a:extLst>
                </a:hlinkClick>
              </a:rPr>
              <a:t>HDTV</a:t>
            </a:r>
            <a:r>
              <a:rPr lang="en" sz="1050">
                <a:solidFill>
                  <a:srgbClr val="252525"/>
                </a:solidFill>
                <a:highlight>
                  <a:srgbClr val="FFFFFF"/>
                </a:highlight>
              </a:rPr>
              <a:t> signals, into a non-interlaced form.</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a:p>
            <a:pPr indent="0" lvl="0" marL="0" rtl="0" algn="l">
              <a:spcBef>
                <a:spcPts val="0"/>
              </a:spcBef>
              <a:spcAft>
                <a:spcPts val="0"/>
              </a:spcAft>
              <a:buNone/>
            </a:pPr>
            <a:r>
              <a:rPr lang="en" sz="1050">
                <a:solidFill>
                  <a:srgbClr val="252525"/>
                </a:solidFill>
                <a:highlight>
                  <a:srgbClr val="FFFFFF"/>
                </a:highlight>
              </a:rPr>
              <a:t>Progressive is a way of displaying, storing, or transmitting </a:t>
            </a:r>
            <a:r>
              <a:rPr lang="en" sz="1050">
                <a:solidFill>
                  <a:srgbClr val="0B0080"/>
                </a:solidFill>
                <a:highlight>
                  <a:srgbClr val="FFFFFF"/>
                </a:highlight>
                <a:uFill>
                  <a:noFill/>
                </a:uFill>
                <a:hlinkClick r:id="rId6">
                  <a:extLst>
                    <a:ext uri="{A12FA001-AC4F-418D-AE19-62706E023703}">
                      <ahyp:hlinkClr val="tx"/>
                    </a:ext>
                  </a:extLst>
                </a:hlinkClick>
              </a:rPr>
              <a:t>moving images</a:t>
            </a:r>
            <a:r>
              <a:rPr lang="en" sz="1050">
                <a:solidFill>
                  <a:srgbClr val="252525"/>
                </a:solidFill>
                <a:highlight>
                  <a:srgbClr val="FFFFFF"/>
                </a:highlight>
              </a:rPr>
              <a:t> in which all the lines of each </a:t>
            </a:r>
            <a:r>
              <a:rPr lang="en" sz="1050">
                <a:solidFill>
                  <a:srgbClr val="0B0080"/>
                </a:solidFill>
                <a:highlight>
                  <a:srgbClr val="FFFFFF"/>
                </a:highlight>
                <a:uFill>
                  <a:noFill/>
                </a:uFill>
                <a:hlinkClick r:id="rId7">
                  <a:extLst>
                    <a:ext uri="{A12FA001-AC4F-418D-AE19-62706E023703}">
                      <ahyp:hlinkClr val="tx"/>
                    </a:ext>
                  </a:extLst>
                </a:hlinkClick>
              </a:rPr>
              <a:t>frame</a:t>
            </a:r>
            <a:r>
              <a:rPr lang="en" sz="1050">
                <a:solidFill>
                  <a:srgbClr val="252525"/>
                </a:solidFill>
                <a:highlight>
                  <a:srgbClr val="FFFFFF"/>
                </a:highlight>
              </a:rPr>
              <a:t> are drawn in sequence. </a:t>
            </a:r>
            <a:endParaRPr sz="1050">
              <a:solidFill>
                <a:srgbClr val="252525"/>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d2771ae0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d2771ae0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0ad0688c5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0ad0688c5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52525"/>
                </a:solidFill>
                <a:highlight>
                  <a:srgbClr val="FFFFFF"/>
                </a:highlight>
              </a:rPr>
              <a:t>It is the number of </a:t>
            </a:r>
            <a:r>
              <a:rPr lang="en" sz="1050">
                <a:solidFill>
                  <a:srgbClr val="0B0080"/>
                </a:solidFill>
                <a:highlight>
                  <a:srgbClr val="FFFFFF"/>
                </a:highlight>
                <a:uFill>
                  <a:noFill/>
                </a:uFill>
                <a:hlinkClick r:id="rId2">
                  <a:extLst>
                    <a:ext uri="{A12FA001-AC4F-418D-AE19-62706E023703}">
                      <ahyp:hlinkClr val="tx"/>
                    </a:ext>
                  </a:extLst>
                </a:hlinkClick>
              </a:rPr>
              <a:t>bits</a:t>
            </a:r>
            <a:r>
              <a:rPr lang="en" sz="1050">
                <a:solidFill>
                  <a:srgbClr val="252525"/>
                </a:solidFill>
                <a:highlight>
                  <a:srgbClr val="FFFFFF"/>
                </a:highlight>
              </a:rPr>
              <a:t> that are conveyed or processed per unit of time, in video’s case second.</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a:p>
            <a:pPr indent="0" lvl="0" marL="0" rtl="0" algn="l">
              <a:spcBef>
                <a:spcPts val="0"/>
              </a:spcBef>
              <a:spcAft>
                <a:spcPts val="0"/>
              </a:spcAft>
              <a:buNone/>
            </a:pPr>
            <a:r>
              <a:rPr lang="en" sz="1050">
                <a:solidFill>
                  <a:srgbClr val="252525"/>
                </a:solidFill>
                <a:highlight>
                  <a:srgbClr val="FFFFFF"/>
                </a:highlight>
              </a:rPr>
              <a:t>11.520 kbps</a:t>
            </a:r>
            <a:endParaRPr sz="1050">
              <a:solidFill>
                <a:srgbClr val="252525"/>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0ac5770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0ac5770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Speak about github repo: https://github.com/leandromoreira/digital_video_introduction</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a:t>Please give me feedback, I’ll be so happy.</a:t>
            </a:r>
            <a:endParaRPr/>
          </a:p>
          <a:p>
            <a:pPr indent="0" lvl="0" marL="0" rtl="0" algn="l">
              <a:spcBef>
                <a:spcPts val="0"/>
              </a:spcBef>
              <a:spcAft>
                <a:spcPts val="0"/>
              </a:spcAft>
              <a:buNone/>
            </a:pPr>
            <a:r>
              <a:rPr lang="en"/>
              <a:t>It can be boring at the first for someone who knows more about computer and mostly for those who are avid in audio and video but bear with me, we’ll reach a point where you can also benefit from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t>Designers will be angry with my slides design, fine art!</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0b2cf43d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0b2cf43d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52525"/>
                </a:solidFill>
                <a:highlight>
                  <a:srgbClr val="FFFFFF"/>
                </a:highlight>
              </a:rPr>
              <a:t>means that the rate at which a codec's output data should be consumed is constant. (actually almost constant)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0b2cf43d7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0b2cf43d7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52525"/>
                </a:solidFill>
                <a:highlight>
                  <a:srgbClr val="FFFFFF"/>
                </a:highlight>
              </a:rPr>
              <a:t>allows a higher bitrate (and therefore might requires more storage space) to be allocated to the more complex segments of media files while less space is allocated to less complex segments.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0b6cae71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0b6cae71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as VBR but constrained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0ad0688c5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0ad0688c5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0c163d6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0c163d6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DEMO TIME ./s/mediainfo /files/v/small_bunny_1080p_30fps.mp4</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 sz="1800">
                <a:solidFill>
                  <a:schemeClr val="dk1"/>
                </a:solidFill>
              </a:rPr>
              <a:t>seeing all the studied options</a:t>
            </a:r>
            <a:endParaRPr b="1" sz="18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0b87368b6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0b87368b6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0b87368b6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0b87368b6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press the button to take a photograph with a digital camera, an aperture opens at the front of the camera and light streams in through the lens and then there is a (photo) sensor which captures the incoming light rays and turns them into electrical signals.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basically two devices (sensors) to acquire images: one being CCD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0b87368b6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0b87368b6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0b87368b6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0b87368b6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digital camera uses an array of millions of tiny light cavities or "photosites" to record an image. </a:t>
            </a:r>
            <a:br>
              <a:rPr lang="en"/>
            </a:br>
            <a:r>
              <a:rPr lang="en"/>
              <a:t>When you press your camera's shutter button and the exposure begins, each of these is uncovered to collect and store photons.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 above illustration would only create grayscale images</a:t>
            </a:r>
            <a:endParaRPr/>
          </a:p>
          <a:p>
            <a:pPr indent="0" lvl="0" marL="0" rtl="0" algn="l">
              <a:spcBef>
                <a:spcPts val="0"/>
              </a:spcBef>
              <a:spcAft>
                <a:spcPts val="0"/>
              </a:spcAft>
              <a:buNone/>
            </a:pPr>
            <a:r>
              <a:rPr lang="en"/>
              <a:t>To capture color images, a filter has to be placed over each cavity that permits only particular colors of light.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The most common type of color filter array is called a "Bayer array,"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human eye is more sensitive to green light than both red and blue light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0b87368b6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0b87368b6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Bayer demozaikin</a:t>
            </a:r>
            <a:endParaRPr/>
          </a:p>
          <a:p>
            <a:pPr indent="0" lvl="0" marL="0" rtl="0" algn="l">
              <a:spcBef>
                <a:spcPts val="0"/>
              </a:spcBef>
              <a:spcAft>
                <a:spcPts val="0"/>
              </a:spcAft>
              <a:buNone/>
            </a:pPr>
            <a:r>
              <a:rPr lang="en"/>
              <a:t>What your camera sees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0b6cae71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0b6cae71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0b87368b6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0b87368b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“Demozaikin”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Bayer "demosaicing" is the process of translating this Bayer array of primary colors into a final image which contains full color information at each pixel.</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0b87368b6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0b87368b6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0b6cae71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0b6cae71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0bbf305fb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0bbf305fb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it's prohibitive to work with 2.3Tb per video we need to look for solutions.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Correlations</a:t>
            </a:r>
            <a:r>
              <a:rPr lang="en"/>
              <a:t> in space (point to something and say there are so many correlated colors) and time (it doesn</a:t>
            </a:r>
            <a:r>
              <a:rPr lang="en"/>
              <a:t>'t change that often)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d19d8527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d19d8527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0ad0688c5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0ad0688c5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more than one way to represent color models</a:t>
            </a:r>
            <a:endParaRPr/>
          </a:p>
          <a:p>
            <a:pPr indent="0" lvl="0" marL="0" rtl="0" algn="l">
              <a:spcBef>
                <a:spcPts val="0"/>
              </a:spcBef>
              <a:spcAft>
                <a:spcPts val="0"/>
              </a:spcAft>
              <a:buClr>
                <a:schemeClr val="dk1"/>
              </a:buClr>
              <a:buSzPts val="1100"/>
              <a:buFont typeface="Arial"/>
              <a:buNone/>
            </a:pPr>
            <a:r>
              <a:rPr lang="en"/>
              <a:t>Secondary color is obtained by mixing it up primary color (cyan magenta yellow)</a:t>
            </a:r>
            <a:endParaRPr/>
          </a:p>
          <a:p>
            <a:pPr indent="0" lvl="0" marL="0" rtl="0" algn="l">
              <a:spcBef>
                <a:spcPts val="0"/>
              </a:spcBef>
              <a:spcAft>
                <a:spcPts val="0"/>
              </a:spcAft>
              <a:buNone/>
            </a:pPr>
            <a:r>
              <a:rPr lang="en"/>
              <a:t>Color model - show demo, specifically focusing on R G B contribution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0bbf305fb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0bbf305fb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intensity</a:t>
            </a:r>
            <a:endParaRPr b="1" sz="2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d2771ae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d2771ae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t>
            </a:r>
            <a:r>
              <a:rPr lang="en" u="sng">
                <a:solidFill>
                  <a:schemeClr val="hlink"/>
                </a:solidFill>
                <a:hlinkClick r:id="rId2"/>
              </a:rPr>
              <a:t>rod cells</a:t>
            </a:r>
            <a:r>
              <a:rPr lang="en"/>
              <a:t> are mostly responsible for brightness while the </a:t>
            </a:r>
            <a:r>
              <a:rPr lang="en" u="sng">
                <a:solidFill>
                  <a:schemeClr val="hlink"/>
                </a:solidFill>
                <a:hlinkClick r:id="rId3"/>
              </a:rPr>
              <a:t>cone cells</a:t>
            </a:r>
            <a:r>
              <a:rPr lang="en"/>
              <a:t> are responsible for color, there are three types of cones, each with different pigment, namely: </a:t>
            </a:r>
            <a:r>
              <a:rPr lang="en" u="sng">
                <a:solidFill>
                  <a:schemeClr val="hlink"/>
                </a:solidFill>
                <a:hlinkClick r:id="rId4"/>
              </a:rPr>
              <a:t>S-cones (Blue), M-cones (Green) and L-cones (Red)</a:t>
            </a:r>
            <a:r>
              <a:rPr lang="en"/>
              <a:t>.</a:t>
            </a:r>
            <a:endParaRPr/>
          </a:p>
          <a:p>
            <a:pPr indent="0" lvl="0" marL="0" rtl="0" algn="l">
              <a:spcBef>
                <a:spcPts val="0"/>
              </a:spcBef>
              <a:spcAft>
                <a:spcPts val="0"/>
              </a:spcAft>
              <a:buClr>
                <a:schemeClr val="dk1"/>
              </a:buClr>
              <a:buSzPts val="1100"/>
              <a:buFont typeface="Arial"/>
              <a:buNone/>
            </a:pPr>
            <a:r>
              <a:rPr lang="en"/>
              <a:t>Since we have much more rod cells (brightness) than cone cells (color), one can infer that we are more capable of distinguish dark and light than colors.</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d2771ae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d2771ae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eye </a:t>
            </a:r>
            <a:r>
              <a:rPr lang="en" u="sng">
                <a:solidFill>
                  <a:schemeClr val="hlink"/>
                </a:solidFill>
                <a:hlinkClick r:id="rId2"/>
              </a:rPr>
              <a:t>contains about 120 million rod cells and 6 million cone cells</a:t>
            </a:r>
            <a:r>
              <a:rPr lang="en"/>
              <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d2771ae0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d2771ae0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0ad0688c5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0ad0688c5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simply see an image as an 2d array of integers, if it’s gray color but if it’s color it’ll use more planes what makes it a 3d array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ad0688c5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0ad0688c5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color space is a specific organization of </a:t>
            </a:r>
            <a:r>
              <a:rPr lang="en" u="sng">
                <a:solidFill>
                  <a:schemeClr val="hlink"/>
                </a:solidFill>
                <a:hlinkClick r:id="rId2"/>
              </a:rPr>
              <a:t>colors</a:t>
            </a:r>
            <a:r>
              <a:rPr lang="en"/>
              <a:t>.</a:t>
            </a:r>
            <a:endParaRPr/>
          </a:p>
          <a:p>
            <a:pPr indent="0" lvl="0" marL="0" rtl="0" algn="l">
              <a:spcBef>
                <a:spcPts val="0"/>
              </a:spcBef>
              <a:spcAft>
                <a:spcPts val="0"/>
              </a:spcAft>
              <a:buNone/>
            </a:pPr>
            <a:r>
              <a:rPr lang="en"/>
              <a:t>Y′ is the </a:t>
            </a:r>
            <a:r>
              <a:rPr lang="en" u="sng">
                <a:solidFill>
                  <a:schemeClr val="hlink"/>
                </a:solidFill>
                <a:hlinkClick r:id="rId3"/>
              </a:rPr>
              <a:t>luma</a:t>
            </a:r>
            <a:r>
              <a:rPr lang="en"/>
              <a:t> component and C</a:t>
            </a:r>
            <a:r>
              <a:rPr baseline="-25000" lang="en"/>
              <a:t>B</a:t>
            </a:r>
            <a:r>
              <a:rPr lang="en"/>
              <a:t> and C</a:t>
            </a:r>
            <a:r>
              <a:rPr baseline="-25000" lang="en"/>
              <a:t>R</a:t>
            </a:r>
            <a:r>
              <a:rPr lang="en"/>
              <a:t> are the blue-difference and red-difference </a:t>
            </a:r>
            <a:r>
              <a:rPr lang="en" u="sng">
                <a:solidFill>
                  <a:schemeClr val="hlink"/>
                </a:solidFill>
                <a:hlinkClick r:id="rId4"/>
              </a:rPr>
              <a:t>chroma</a:t>
            </a:r>
            <a:r>
              <a:rPr lang="en"/>
              <a:t> components.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The YCbCr image contains exactly the same information as the RGB image, just in a different representation.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d0fa5853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d0fa5853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cdf10302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cdf10302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One can ask where is Green?</a:t>
            </a:r>
            <a:endParaRPr b="1"/>
          </a:p>
          <a:p>
            <a:pPr indent="0" lvl="0" marL="0" rtl="0" algn="l">
              <a:spcBef>
                <a:spcPts val="0"/>
              </a:spcBef>
              <a:spcAft>
                <a:spcPts val="0"/>
              </a:spcAft>
              <a:buNone/>
            </a:pPr>
            <a:r>
              <a:rPr lang="en"/>
              <a:t>SD TV definition </a:t>
            </a:r>
            <a:r>
              <a:rPr lang="en"/>
              <a:t>standard</a:t>
            </a:r>
            <a:r>
              <a:rPr lang="en"/>
              <a:t> for HDTV the coefficients are others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ad0688c5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ad0688c5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0ad0688c5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0ad0688c5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 topic: but needed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0ad0688c5_0_1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0ad0688c5_0_1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people will talk with mnemonics BT REC…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d1e62c6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d1e62c6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52525"/>
                </a:solidFill>
                <a:highlight>
                  <a:srgbClr val="FFFFFF"/>
                </a:highlight>
              </a:rPr>
              <a:t> is the practice of encoding images by implementing less resolution for </a:t>
            </a:r>
            <a:r>
              <a:rPr lang="en" sz="1050">
                <a:solidFill>
                  <a:srgbClr val="0B0080"/>
                </a:solidFill>
                <a:highlight>
                  <a:srgbClr val="FFFFFF"/>
                </a:highlight>
                <a:uFill>
                  <a:noFill/>
                </a:uFill>
                <a:hlinkClick r:id="rId2">
                  <a:extLst>
                    <a:ext uri="{A12FA001-AC4F-418D-AE19-62706E023703}">
                      <ahyp:hlinkClr val="tx"/>
                    </a:ext>
                  </a:extLst>
                </a:hlinkClick>
              </a:rPr>
              <a:t>chroma</a:t>
            </a:r>
            <a:r>
              <a:rPr lang="en" sz="1050">
                <a:solidFill>
                  <a:srgbClr val="252525"/>
                </a:solidFill>
                <a:highlight>
                  <a:srgbClr val="FFFFFF"/>
                </a:highlight>
              </a:rPr>
              <a:t> </a:t>
            </a:r>
            <a:r>
              <a:rPr lang="en" sz="1050">
                <a:solidFill>
                  <a:srgbClr val="0B0080"/>
                </a:solidFill>
                <a:highlight>
                  <a:srgbClr val="FFFFFF"/>
                </a:highlight>
                <a:uFill>
                  <a:noFill/>
                </a:uFill>
                <a:hlinkClick r:id="rId3">
                  <a:extLst>
                    <a:ext uri="{A12FA001-AC4F-418D-AE19-62706E023703}">
                      <ahyp:hlinkClr val="tx"/>
                    </a:ext>
                  </a:extLst>
                </a:hlinkClick>
              </a:rPr>
              <a:t>information</a:t>
            </a:r>
            <a:r>
              <a:rPr lang="en" sz="1050">
                <a:solidFill>
                  <a:srgbClr val="252525"/>
                </a:solidFill>
                <a:highlight>
                  <a:srgbClr val="FFFFFF"/>
                </a:highlight>
              </a:rPr>
              <a:t> than for </a:t>
            </a:r>
            <a:r>
              <a:rPr lang="en" sz="1050">
                <a:solidFill>
                  <a:srgbClr val="0B0080"/>
                </a:solidFill>
                <a:highlight>
                  <a:srgbClr val="FFFFFF"/>
                </a:highlight>
                <a:uFill>
                  <a:noFill/>
                </a:uFill>
                <a:hlinkClick r:id="rId4">
                  <a:extLst>
                    <a:ext uri="{A12FA001-AC4F-418D-AE19-62706E023703}">
                      <ahyp:hlinkClr val="tx"/>
                    </a:ext>
                  </a:extLst>
                </a:hlinkClick>
              </a:rPr>
              <a:t>luma</a:t>
            </a:r>
            <a:r>
              <a:rPr lang="en" sz="1050">
                <a:solidFill>
                  <a:srgbClr val="252525"/>
                </a:solidFill>
                <a:highlight>
                  <a:srgbClr val="FFFFFF"/>
                </a:highlight>
              </a:rPr>
              <a:t> information, taking advantage of the human visual system's lower acuity for color differences than for luminance.</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rgbClr val="252525"/>
                </a:solidFill>
                <a:highlight>
                  <a:srgbClr val="FFFFFF"/>
                </a:highlight>
              </a:rPr>
              <a:t>Luminance - perceived amount of energy</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ba5c7739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ba5c773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ba5c7739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ba5c7739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d19d8527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d19d8527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merge process in detail, see that we spent only 8 + 2 + 2 with ycbcr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0bbf305fb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0bbf305fb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52525"/>
                </a:solidFill>
                <a:highlight>
                  <a:srgbClr val="FFFFFF"/>
                </a:highlight>
              </a:rPr>
              <a:t>is a physical point in a </a:t>
            </a:r>
            <a:r>
              <a:rPr lang="en" sz="1050">
                <a:solidFill>
                  <a:srgbClr val="0B0080"/>
                </a:solidFill>
                <a:highlight>
                  <a:srgbClr val="FFFFFF"/>
                </a:highlight>
                <a:uFill>
                  <a:noFill/>
                </a:uFill>
                <a:hlinkClick r:id="rId2">
                  <a:extLst>
                    <a:ext uri="{A12FA001-AC4F-418D-AE19-62706E023703}">
                      <ahyp:hlinkClr val="tx"/>
                    </a:ext>
                  </a:extLst>
                </a:hlinkClick>
              </a:rPr>
              <a:t>raster image</a:t>
            </a:r>
            <a:r>
              <a:rPr lang="en" sz="1050">
                <a:solidFill>
                  <a:srgbClr val="252525"/>
                </a:solidFill>
                <a:highlight>
                  <a:srgbClr val="FFFFFF"/>
                </a:highlight>
              </a:rPr>
              <a:t>, or the smallest addressable element in an </a:t>
            </a:r>
            <a:r>
              <a:rPr lang="en" sz="1050">
                <a:solidFill>
                  <a:srgbClr val="0B0080"/>
                </a:solidFill>
                <a:highlight>
                  <a:srgbClr val="FFFFFF"/>
                </a:highlight>
                <a:uFill>
                  <a:noFill/>
                </a:uFill>
                <a:hlinkClick r:id="rId3">
                  <a:extLst>
                    <a:ext uri="{A12FA001-AC4F-418D-AE19-62706E023703}">
                      <ahyp:hlinkClr val="tx"/>
                    </a:ext>
                  </a:extLst>
                </a:hlinkClick>
              </a:rPr>
              <a:t>all points addressable</a:t>
            </a:r>
            <a:r>
              <a:rPr lang="en" sz="1050">
                <a:solidFill>
                  <a:srgbClr val="252525"/>
                </a:solidFill>
                <a:highlight>
                  <a:srgbClr val="FFFFFF"/>
                </a:highlight>
              </a:rPr>
              <a:t> </a:t>
            </a:r>
            <a:r>
              <a:rPr lang="en" sz="1050">
                <a:solidFill>
                  <a:srgbClr val="0B0080"/>
                </a:solidFill>
                <a:highlight>
                  <a:srgbClr val="FFFFFF"/>
                </a:highlight>
                <a:uFill>
                  <a:noFill/>
                </a:uFill>
                <a:hlinkClick r:id="rId4">
                  <a:extLst>
                    <a:ext uri="{A12FA001-AC4F-418D-AE19-62706E023703}">
                      <ahyp:hlinkClr val="tx"/>
                    </a:ext>
                  </a:extLst>
                </a:hlinkClick>
              </a:rPr>
              <a:t>display device</a:t>
            </a:r>
            <a:r>
              <a:rPr lang="en" sz="1050">
                <a:solidFill>
                  <a:srgbClr val="252525"/>
                </a:solidFill>
                <a:highlight>
                  <a:srgbClr val="FFFFFF"/>
                </a:highlight>
              </a:rPr>
              <a:t>; so it is the smallest controllable element of a picture represented on the screen.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1ba5c7739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1ba5c7739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Yuv420 is one of the most used chroma subsampling, it reduces a lot the other planes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PS: double check your camera, it might say it</a:t>
            </a:r>
            <a:r>
              <a:rPr b="1" lang="en"/>
              <a:t>'ll give you the highest quality but they're migtht be using 4:2:0 not 4:4:4</a:t>
            </a:r>
            <a:endParaRPr b="1"/>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ba5c7739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ba5c7739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 above are the image and their chroma subsampling and down bellow is the chroma resolution for the same image, you can easily spot that while looking at 4:4:4 and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t>DEMO TIME </a:t>
            </a:r>
            <a:r>
              <a:rPr lang="en" sz="1400"/>
              <a:t>http://www.red.com/learn/red-101/video-chroma-subsampling</a:t>
            </a: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1ba5c7739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ba5c7739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DEMO TIME ./s/ffmpeg -i /files/v/small_bunny_1080p_30fps.mp4 -vf "split=2[a][b],[b]histogram,format=yuv420p[hh],[a][hh]overlay" /files/v/small_bunny_yuv_histogram.mp4</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
              <a:t>By exploiting our vision (or our deficiency to see color) </a:t>
            </a:r>
            <a:r>
              <a:rPr b="1" lang="en"/>
              <a:t>we could cut in half the space needed to store</a:t>
            </a:r>
            <a:r>
              <a:rPr lang="en"/>
              <a:t> the same video (great gain)</a:t>
            </a:r>
            <a:endParaRPr/>
          </a:p>
          <a:p>
            <a:pPr indent="0" lvl="0" marL="0" rtl="0" algn="l">
              <a:spcBef>
                <a:spcPts val="0"/>
              </a:spcBef>
              <a:spcAft>
                <a:spcPts val="0"/>
              </a:spcAft>
              <a:buNone/>
            </a:pPr>
            <a:r>
              <a:rPr lang="en"/>
              <a:t>There is no way back to 4:4:4, I think you can move from 4:4:4 to 4:2:0 but not the other way around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d19d8527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d19d8527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0b6cae71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0b6cae71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to tackle is to try some types of frames classification</a:t>
            </a:r>
            <a:endParaRPr/>
          </a:p>
          <a:p>
            <a:pPr indent="0" lvl="0" marL="0" rtl="0" algn="l">
              <a:spcBef>
                <a:spcPts val="0"/>
              </a:spcBef>
              <a:spcAft>
                <a:spcPts val="0"/>
              </a:spcAft>
              <a:buNone/>
            </a:pPr>
            <a:r>
              <a:rPr b="1" lang="en"/>
              <a:t>An I‑frame</a:t>
            </a:r>
            <a:r>
              <a:rPr lang="en"/>
              <a:t> is an 'Intra-coded picture', in effect a fully specified picture, like a conventional static image file. P‑frames and B‑frames hold only part of the image information, so they need less space to store than an I‑frame and thus improve video compression rates.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A P‑frame</a:t>
            </a:r>
            <a:r>
              <a:rPr lang="en"/>
              <a:t> ('Predicted picture') holds only the changes in the image from the previous frame. For example, in a scene where a car moves across a stationary background, only the car's movements need to be encoded. The encoder does not need to store the unchanging background pixels in the P‑frame, thus saving space. P‑frames are also known as delta‑frames.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A B‑frame</a:t>
            </a:r>
            <a:r>
              <a:rPr lang="en"/>
              <a:t> ('Bi-predictive picture') saves even more space by using differences between the current frame and both the preceding and following frames to specify its content.</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0b2cf43d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0b2cf43d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notice that there was temporal redundancy in the frames, and they categorized types of frames, being P-frame </a:t>
            </a:r>
            <a:r>
              <a:rPr lang="en" sz="1050">
                <a:solidFill>
                  <a:srgbClr val="252525"/>
                </a:solidFill>
                <a:highlight>
                  <a:srgbClr val="FFFFFF"/>
                </a:highlight>
              </a:rPr>
              <a:t>holds only the changes in the image from the previous frame.</a:t>
            </a:r>
            <a:endParaRPr/>
          </a:p>
          <a:p>
            <a:pPr indent="0" lvl="0" marL="0" rtl="0" algn="l">
              <a:spcBef>
                <a:spcPts val="0"/>
              </a:spcBef>
              <a:spcAft>
                <a:spcPts val="0"/>
              </a:spcAft>
              <a:buNone/>
            </a:pPr>
            <a:r>
              <a:t/>
            </a:r>
            <a:endParaRPr/>
          </a:p>
          <a:p>
            <a:pPr indent="-295275" lvl="0" marL="685800" rtl="0" algn="l">
              <a:lnSpc>
                <a:spcPct val="115000"/>
              </a:lnSpc>
              <a:spcBef>
                <a:spcPts val="300"/>
              </a:spcBef>
              <a:spcAft>
                <a:spcPts val="0"/>
              </a:spcAft>
              <a:buClr>
                <a:srgbClr val="252525"/>
              </a:buClr>
              <a:buSzPts val="1050"/>
              <a:buChar char="●"/>
            </a:pPr>
            <a:r>
              <a:rPr b="1" lang="en" sz="1050">
                <a:solidFill>
                  <a:srgbClr val="252525"/>
                </a:solidFill>
                <a:highlight>
                  <a:srgbClr val="FFFFFF"/>
                </a:highlight>
              </a:rPr>
              <a:t>I</a:t>
            </a:r>
            <a:r>
              <a:rPr lang="en" sz="1050">
                <a:solidFill>
                  <a:srgbClr val="252525"/>
                </a:solidFill>
                <a:highlight>
                  <a:srgbClr val="FFFFFF"/>
                </a:highlight>
              </a:rPr>
              <a:t>‑frames are the least compressible but don't require other video frames to decode.</a:t>
            </a:r>
            <a:endParaRPr sz="1050">
              <a:solidFill>
                <a:srgbClr val="252525"/>
              </a:solidFill>
              <a:highlight>
                <a:srgbClr val="FFFFFF"/>
              </a:highlight>
            </a:endParaRPr>
          </a:p>
          <a:p>
            <a:pPr indent="-295275" lvl="0" marL="457200" rtl="0" algn="l">
              <a:lnSpc>
                <a:spcPct val="115000"/>
              </a:lnSpc>
              <a:spcBef>
                <a:spcPts val="0"/>
              </a:spcBef>
              <a:spcAft>
                <a:spcPts val="0"/>
              </a:spcAft>
              <a:buClr>
                <a:srgbClr val="252525"/>
              </a:buClr>
              <a:buSzPts val="1050"/>
              <a:buChar char="●"/>
            </a:pPr>
            <a:r>
              <a:rPr b="1" lang="en" sz="1050">
                <a:solidFill>
                  <a:srgbClr val="252525"/>
                </a:solidFill>
                <a:highlight>
                  <a:srgbClr val="FFFFFF"/>
                </a:highlight>
              </a:rPr>
              <a:t>P</a:t>
            </a:r>
            <a:r>
              <a:rPr lang="en" sz="1050">
                <a:solidFill>
                  <a:srgbClr val="252525"/>
                </a:solidFill>
                <a:highlight>
                  <a:srgbClr val="FFFFFF"/>
                </a:highlight>
              </a:rPr>
              <a:t>‑frames can use data from previous frames to decompress and are more compressible than I‑frames.</a:t>
            </a:r>
            <a:endParaRPr sz="1050">
              <a:solidFill>
                <a:srgbClr val="252525"/>
              </a:solidFill>
              <a:highlight>
                <a:srgbClr val="FFFFFF"/>
              </a:highlight>
            </a:endParaRPr>
          </a:p>
          <a:p>
            <a:pPr indent="-295275" lvl="0" marL="457200" rtl="0" algn="l">
              <a:lnSpc>
                <a:spcPct val="115000"/>
              </a:lnSpc>
              <a:spcBef>
                <a:spcPts val="0"/>
              </a:spcBef>
              <a:spcAft>
                <a:spcPts val="0"/>
              </a:spcAft>
              <a:buClr>
                <a:srgbClr val="252525"/>
              </a:buClr>
              <a:buSzPts val="1050"/>
              <a:buChar char="●"/>
            </a:pPr>
            <a:r>
              <a:rPr b="1" lang="en" sz="1050">
                <a:solidFill>
                  <a:srgbClr val="252525"/>
                </a:solidFill>
                <a:highlight>
                  <a:srgbClr val="FFFFFF"/>
                </a:highlight>
              </a:rPr>
              <a:t>B</a:t>
            </a:r>
            <a:r>
              <a:rPr lang="en" sz="1050">
                <a:solidFill>
                  <a:srgbClr val="252525"/>
                </a:solidFill>
                <a:highlight>
                  <a:srgbClr val="FFFFFF"/>
                </a:highlight>
              </a:rPr>
              <a:t>‑frames can use both previous and forward frames for data reference to get the highest amount of data compression.</a:t>
            </a:r>
            <a:endParaRPr sz="1050">
              <a:solidFill>
                <a:srgbClr val="252525"/>
              </a:solidFill>
              <a:highlight>
                <a:srgbClr val="FFFFFF"/>
              </a:highlight>
            </a:endParaRPr>
          </a:p>
          <a:p>
            <a:pPr indent="0" lvl="0" marL="0" rtl="0" algn="l">
              <a:spcBef>
                <a:spcPts val="10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0b2cf43d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0b2cf43d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It’ll save lots of space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0b6cae7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0b6cae7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After all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DEMO TIME https://github.com/leandromoreira/digital_video_introduction/blob/master/frame_difference_vs_motion_estimation_plus_residual.ipynb</a:t>
            </a: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0b6cae71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0b6cae71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52525"/>
                </a:solidFill>
                <a:highlight>
                  <a:srgbClr val="FFFFFF"/>
                </a:highlight>
              </a:rPr>
              <a:t>saves even more space by using differences between the current frame and both the preceding and following frames to specify its content.</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a:p>
            <a:pPr indent="0" lvl="0" marL="0" rtl="0" algn="l">
              <a:spcBef>
                <a:spcPts val="0"/>
              </a:spcBef>
              <a:spcAft>
                <a:spcPts val="0"/>
              </a:spcAft>
              <a:buNone/>
            </a:pPr>
            <a:r>
              <a:rPr lang="en" sz="1400"/>
              <a:t>DEMO time ./s/ffmpeg -flags2 +export_mvs -i /files/v/small_bunny_1080p_30fps.mp4 -vf codecview=mv=pf+bf+bb /files/v/small_bunny_1080p_30fps_vis_mv.mp4</a:t>
            </a:r>
            <a:endParaRPr sz="1400"/>
          </a:p>
          <a:p>
            <a:pPr indent="-317500" lvl="0" marL="457200" rtl="0" algn="l">
              <a:spcBef>
                <a:spcPts val="0"/>
              </a:spcBef>
              <a:spcAft>
                <a:spcPts val="0"/>
              </a:spcAft>
              <a:buSzPts val="1400"/>
              <a:buChar char="+"/>
            </a:pPr>
            <a:r>
              <a:t/>
            </a:r>
            <a:endParaRPr sz="1400"/>
          </a:p>
          <a:p>
            <a:pPr indent="-317500" lvl="0" marL="457200" rtl="0" algn="l">
              <a:spcBef>
                <a:spcPts val="0"/>
              </a:spcBef>
              <a:spcAft>
                <a:spcPts val="0"/>
              </a:spcAft>
              <a:buSzPts val="1400"/>
              <a:buChar char="+"/>
            </a:pPr>
            <a:r>
              <a:t/>
            </a:r>
            <a:endParaRPr sz="1400"/>
          </a:p>
          <a:p>
            <a:pPr indent="-317500" lvl="0" marL="457200" rtl="0" algn="l">
              <a:spcBef>
                <a:spcPts val="0"/>
              </a:spcBef>
              <a:spcAft>
                <a:spcPts val="0"/>
              </a:spcAft>
              <a:buSzPts val="1400"/>
              <a:buChar char="+"/>
            </a:pPr>
            <a:r>
              <a:rPr lang="en" sz="1400"/>
              <a:t>IntelVideoProAnalyzer</a:t>
            </a:r>
            <a:br>
              <a:rPr lang="en" sz="1400"/>
            </a:br>
            <a:endParaRPr sz="1400"/>
          </a:p>
          <a:p>
            <a:pPr indent="0" lvl="0" marL="0" rtl="0" algn="l">
              <a:spcBef>
                <a:spcPts val="0"/>
              </a:spcBef>
              <a:spcAft>
                <a:spcPts val="0"/>
              </a:spcAft>
              <a:buNone/>
            </a:pPr>
            <a:r>
              <a:t/>
            </a:r>
            <a:endParaRPr sz="1050">
              <a:solidFill>
                <a:srgbClr val="252525"/>
              </a:solidFill>
              <a:highlight>
                <a:srgbClr val="FFFFFF"/>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d19d8527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1d19d8527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0ad0688c5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0ad0688c5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252525"/>
                </a:solidFill>
                <a:highlight>
                  <a:schemeClr val="lt1"/>
                </a:highlight>
              </a:rPr>
              <a:t>the number of </a:t>
            </a:r>
            <a:r>
              <a:rPr lang="en" sz="1050">
                <a:solidFill>
                  <a:srgbClr val="0B0080"/>
                </a:solidFill>
                <a:highlight>
                  <a:schemeClr val="lt1"/>
                </a:highlight>
                <a:uFill>
                  <a:noFill/>
                </a:uFill>
                <a:hlinkClick r:id="rId2">
                  <a:extLst>
                    <a:ext uri="{A12FA001-AC4F-418D-AE19-62706E023703}">
                      <ahyp:hlinkClr val="tx"/>
                    </a:ext>
                  </a:extLst>
                </a:hlinkClick>
              </a:rPr>
              <a:t>bits</a:t>
            </a:r>
            <a:r>
              <a:rPr lang="en" sz="1050">
                <a:solidFill>
                  <a:srgbClr val="252525"/>
                </a:solidFill>
                <a:highlight>
                  <a:schemeClr val="lt1"/>
                </a:highlight>
              </a:rPr>
              <a:t> used to </a:t>
            </a:r>
            <a:r>
              <a:rPr lang="en" sz="1050">
                <a:solidFill>
                  <a:srgbClr val="0B0080"/>
                </a:solidFill>
                <a:highlight>
                  <a:schemeClr val="lt1"/>
                </a:highlight>
                <a:uFill>
                  <a:noFill/>
                </a:uFill>
                <a:hlinkClick r:id="rId3">
                  <a:extLst>
                    <a:ext uri="{A12FA001-AC4F-418D-AE19-62706E023703}">
                      <ahyp:hlinkClr val="tx"/>
                    </a:ext>
                  </a:extLst>
                </a:hlinkClick>
              </a:rPr>
              <a:t>indicate</a:t>
            </a:r>
            <a:r>
              <a:rPr lang="en" sz="1050">
                <a:solidFill>
                  <a:srgbClr val="252525"/>
                </a:solidFill>
                <a:highlight>
                  <a:schemeClr val="lt1"/>
                </a:highlight>
              </a:rPr>
              <a:t> the </a:t>
            </a:r>
            <a:r>
              <a:rPr lang="en" sz="1050">
                <a:solidFill>
                  <a:srgbClr val="0B0080"/>
                </a:solidFill>
                <a:highlight>
                  <a:schemeClr val="lt1"/>
                </a:highlight>
                <a:uFill>
                  <a:noFill/>
                </a:uFill>
                <a:hlinkClick r:id="rId4">
                  <a:extLst>
                    <a:ext uri="{A12FA001-AC4F-418D-AE19-62706E023703}">
                      <ahyp:hlinkClr val="tx"/>
                    </a:ext>
                  </a:extLst>
                </a:hlinkClick>
              </a:rPr>
              <a:t>color</a:t>
            </a:r>
            <a:r>
              <a:rPr lang="en" sz="1050">
                <a:solidFill>
                  <a:srgbClr val="252525"/>
                </a:solidFill>
                <a:highlight>
                  <a:schemeClr val="lt1"/>
                </a:highlight>
              </a:rPr>
              <a:t> of a single </a:t>
            </a:r>
            <a:r>
              <a:rPr lang="en" sz="1050">
                <a:solidFill>
                  <a:srgbClr val="0B0080"/>
                </a:solidFill>
                <a:highlight>
                  <a:schemeClr val="lt1"/>
                </a:highlight>
                <a:uFill>
                  <a:noFill/>
                </a:uFill>
                <a:hlinkClick r:id="rId5">
                  <a:extLst>
                    <a:ext uri="{A12FA001-AC4F-418D-AE19-62706E023703}">
                      <ahyp:hlinkClr val="tx"/>
                    </a:ext>
                  </a:extLst>
                </a:hlinkClick>
              </a:rPr>
              <a:t>pixel</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1d19d85271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1d19d85271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areas with high correlation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1d19d8527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1d19d8527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0bbf305f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20bbf305f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050">
                <a:solidFill>
                  <a:srgbClr val="252525"/>
                </a:solidFill>
                <a:highlight>
                  <a:schemeClr val="lt1"/>
                </a:highlight>
              </a:rPr>
              <a:t>exploits spatial redundancy, images tend to follow a pattern in colors</a:t>
            </a:r>
            <a:endParaRPr sz="1050">
              <a:solidFill>
                <a:srgbClr val="252525"/>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0b6cae71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0b6cae71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52525"/>
                </a:solidFill>
                <a:highlight>
                  <a:srgbClr val="FFFFFF"/>
                </a:highlight>
              </a:rPr>
              <a:t>DEMO TIME intelvideoproanalyzer</a:t>
            </a:r>
            <a:endParaRPr sz="1800">
              <a:solidFill>
                <a:srgbClr val="252525"/>
              </a:solidFill>
              <a:highlight>
                <a:srgbClr val="FFFFFF"/>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0b6cae71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0b6cae71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20b2cf43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20b2cf43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H264 vs CODEC x264 (the best codec out there… yeah, people pay for the worst, we should be using ffmpeg, hardcore)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Standard defines: a syntax (bitstream) plus a decode process (in which many of the required patents go inside)</a:t>
            </a:r>
            <a:endParaRPr b="1"/>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0bbf305fb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0bbf305fb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a:t>
            </a:r>
            <a:r>
              <a:rPr lang="en">
                <a:solidFill>
                  <a:schemeClr val="dk1"/>
                </a:solidFill>
              </a:rPr>
              <a:t>A wrapper, utility to)</a:t>
            </a:r>
            <a:r>
              <a:rPr lang="en"/>
              <a:t>: metadata, framing, interleaving, </a:t>
            </a:r>
            <a:r>
              <a:rPr lang="en"/>
              <a:t>timing</a:t>
            </a:r>
            <a:r>
              <a:rPr lang="en"/>
              <a:t>, store and present the data.</a:t>
            </a:r>
            <a:endParaRPr/>
          </a:p>
          <a:p>
            <a:pPr indent="0" lvl="0" marL="0" rtl="0" algn="l">
              <a:spcBef>
                <a:spcPts val="0"/>
              </a:spcBef>
              <a:spcAft>
                <a:spcPts val="0"/>
              </a:spcAft>
              <a:buNone/>
            </a:pPr>
            <a:r>
              <a:rPr lang="en"/>
              <a:t>Codec: the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1d2771ae0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1d2771ae0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d299302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d299302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0ad0688c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0ad0688c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of these codecs were created to solve a specific problem (like transport video 56kbps, telephone, videoconference), Internet </a:t>
            </a:r>
            <a:r>
              <a:rPr lang="en"/>
              <a:t>bandwidth</a:t>
            </a:r>
            <a:r>
              <a:rPr lang="en"/>
              <a:t> got larger, resolution got larger, cpu power got bigger…..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0b87368b6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0b87368b6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1d1f7db39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1d1f7db39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DEMO TIME </a:t>
            </a:r>
            <a:r>
              <a:rPr lang="en" sz="1800" u="sng">
                <a:solidFill>
                  <a:schemeClr val="hlink"/>
                </a:solidFill>
                <a:hlinkClick r:id="rId2"/>
              </a:rPr>
              <a:t>http://www.google.com/patents/US6882685</a:t>
            </a:r>
            <a:endParaRPr sz="18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21273bbd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21273bbd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0bbf305f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0bbf305f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H.265 licensing has historically been extremely expensive.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Microsoft would have had to pay hundreds of millions of dollars for H.265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HEVC Advance has changed the licensing policy, but it may be too late,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Alliance for Open Media is founded by leading Internet companies focused on developing next-generation media formats, codecs and technologies.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Day one founding members are Amazon, Cisco, Google, Intel Corporation, Microsoft, Mozilla and Netflix.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Google Microsoft, Amazon, Netflix, Cisco, Mozilla and others are developing a royalty free alternative (under the name </a:t>
            </a:r>
            <a:r>
              <a:rPr lang="en" u="sng">
                <a:solidFill>
                  <a:schemeClr val="hlink"/>
                </a:solidFill>
                <a:hlinkClick r:id="rId2"/>
              </a:rPr>
              <a:t>"Alliance for Open Media"</a:t>
            </a:r>
            <a:r>
              <a:rPr lang="en"/>
              <a:t>) so online video can never be held hostage again and since they hold browser and mobile.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Although they were formed in September 2015 only on April 5, 2016 they’ve announced the AV1 codec.</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0bbf305f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20bbf305f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Alliance’s initial focus is to deliver a next-generation video format that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chemeClr val="dk1"/>
                </a:solidFill>
                <a:highlight>
                  <a:srgbClr val="FFFFFF"/>
                </a:highlight>
              </a:rPr>
              <a:t>When will the codec ship? The group is aiming to freeze the bitstream sometime between the end of the 2016 and March 2017. Expect to see browser-based support soon thereafter, with the first hardware support within 12 months after that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0b2cf43d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20b2cf43d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Almost all the codec works in a similar way and most recently the one based on motion compensated are even more related, so these blocks describes parts of how a codec works, probably we’ll show a real codec example during this explanation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0b6cae71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0b6cae71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0b6cae71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0b6cae71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 the frame in blocks and the blocks in sub-blocks to take advantage of it, see that there is no recommendation about how to split blocks.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Variable block size allow variable predictions, the higher partitions, like slice and tiles, provides a way to </a:t>
            </a:r>
            <a:r>
              <a:rPr lang="en"/>
              <a:t>parallelize</a:t>
            </a:r>
            <a:r>
              <a:rPr lang="en"/>
              <a:t> encoding/decoding.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Picture partitioning - show ivpa</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0bbf305f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20bbf305f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DEMO TIME IntelVideoProAnalyzer</a:t>
            </a:r>
            <a:endParaRPr sz="18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20b6cae71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20b6cae71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0b6cae71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0b6cae71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talked about it in the </a:t>
            </a:r>
            <a:r>
              <a:rPr lang="en"/>
              <a:t>beginning but be warned that the granularity is always macroblocks (sub blocks), slices as those shown before during the partitioning part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d2c0a34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d2c0a34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0b6cae71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0b6cae71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d19d85271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d19d85271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d19d85271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d19d85271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transform is used to change pixels to something easier to compress.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DCT (in the example) converts the blocks of pixels into same-sized blocks of frequency coefficients.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2D transform (usually the DCT) to eliminate spatial redundancy. </a:t>
            </a:r>
            <a:r>
              <a:rPr lang="en"/>
              <a:t>It has energy compaction properties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It also compacts most of the energy from the original pixels into just a few coefficients, arranged such that reduced precision in the frequency domain is far less noticeable than reduced precision in the spatial domain.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Although it compacts things it’s reversible, aka you can come back to the original array.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1d1f7db39b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1d1f7db39b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First coefficient (DC coefficient) represents of all the samples in the input array. The 63 (AC) coefficients represent color change across the block.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frequency content of the sample set at each frequency is calculated by taking a weighted average of the entire set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These weight coefficients is like a cosine wave, whose frequency is proportional to the result array index.</a:t>
            </a:r>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0b6cae719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0b6cae719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DEMO </a:t>
            </a:r>
            <a:r>
              <a:rPr lang="en" sz="1800"/>
              <a:t>https://github.com/leandromoreira/digital_video_introduction/blob/master/dct_experiences.ipynb</a:t>
            </a:r>
            <a:endParaRPr sz="1800"/>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050">
                <a:solidFill>
                  <a:srgbClr val="252525"/>
                </a:solidFill>
                <a:highlight>
                  <a:srgbClr val="FFFFFF"/>
                </a:highlight>
              </a:rPr>
              <a:t>Most of the signal information tends to be concentrated in a few low-frequency components of the DCT.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H264 uses a very simple 8x8 4x4 transform only + / - approximation of a DCT but faster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FT complex numbers vs DCT real numbers [computationally faster] Convolution on spatial domain is multiplication on frequency domain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DCT the signal is decomposed into a sum of cosines, as opposed</a:t>
            </a:r>
            <a:endParaRPr/>
          </a:p>
          <a:p>
            <a:pPr indent="0" lvl="0" marL="0" rtl="0" algn="l">
              <a:spcBef>
                <a:spcPts val="0"/>
              </a:spcBef>
              <a:spcAft>
                <a:spcPts val="0"/>
              </a:spcAft>
              <a:buClr>
                <a:schemeClr val="dk1"/>
              </a:buClr>
              <a:buSzPts val="1100"/>
              <a:buFont typeface="Arial"/>
              <a:buNone/>
            </a:pPr>
            <a:r>
              <a:rPr lang="en"/>
              <a:t>to the Discrete Fourier transform (DFT) where the signal is decomposed</a:t>
            </a:r>
            <a:endParaRPr/>
          </a:p>
          <a:p>
            <a:pPr indent="0" lvl="0" marL="0" rtl="0" algn="l">
              <a:spcBef>
                <a:spcPts val="0"/>
              </a:spcBef>
              <a:spcAft>
                <a:spcPts val="0"/>
              </a:spcAft>
              <a:buNone/>
            </a:pPr>
            <a:r>
              <a:rPr lang="en"/>
              <a:t>into a sum of sines and cosines.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compress by DCT, keep the lower frequency and discard the “high frequencies”. We will keep the DCT coefficients that are within a certain distance from the upper left corner of a block, and set the remaining values to zero.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https://people.xiph.org/~xiphmont/demo/daala/demo1.shtml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it looks hard (show formula) it’s easier to implement than you think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Transform - show demo DCT (and gist)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https://gist.github.com/leandromoreira/9bb7b519173ba5158b5b4b213c46d8fa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think the genius is to come up with it.</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20b6cae71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20b6cae71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20b6cae719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20b6cae719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DEMO https://github.com/leandromoreira/digital_video_introduction/blob/master/uniform_quantization_experience.ipynb</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sz="1400"/>
              <a:t>Playing with quantization value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DEMO 2 https://www.hdm-stuttgart.de/~maucher/Python/MMCodecs/html/jpegUpToQuant.html</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a:t>This is the part where you losses precision/data, here is the part that tweaked when you’re configuring the bit rate.</a:t>
            </a:r>
            <a:endParaRPr/>
          </a:p>
          <a:p>
            <a:pPr indent="0" lvl="0" marL="0" rtl="0" algn="l">
              <a:spcBef>
                <a:spcPts val="0"/>
              </a:spcBef>
              <a:spcAft>
                <a:spcPts val="0"/>
              </a:spcAft>
              <a:buNone/>
            </a:pPr>
            <a:r>
              <a:rPr lang="en"/>
              <a:t>The example here it’s a simple uniform quantization, usually there are matrices or functions to do that better (with context)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JPEG uses a defined table and then it provides QF (quantization factor) that multiply the known matrices</a:t>
            </a:r>
            <a:endParaRPr b="1"/>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20b6cae719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20b6cae719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20b87368b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20b87368b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but not least, you’ll compress that quantized DCT transformed to a 1D to a lossless compression.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entropy - data is compressed mostly because is correlated VLC or Arithmetic</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0bbf305f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20bbf305f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all work we can “encode” the final compressed image in a known format, usually called bitstream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Hybrid motion compensation - show gist and walk through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d1e62c69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d1e62c69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might think of rgb color formation as like in paint but isn't all the colors blend to white? Why is it brown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not the right model. This is Subtractive color model</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1d236fd9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1d236fd9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1d1f7db39b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1d1f7db39b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“Transform Coding of Image Diﬀerence Signals”  US patent 3679821, filed April 1970 and issued July 1972</a:t>
            </a:r>
            <a:endParaRPr/>
          </a:p>
          <a:p>
            <a:pPr indent="0" lvl="0" marL="0" rtl="0" algn="l">
              <a:spcBef>
                <a:spcPts val="0"/>
              </a:spcBef>
              <a:spcAft>
                <a:spcPts val="0"/>
              </a:spcAft>
              <a:buClr>
                <a:schemeClr val="dk1"/>
              </a:buClr>
              <a:buSzPts val="1100"/>
              <a:buFont typeface="Arial"/>
              <a:buNone/>
            </a:pPr>
            <a:r>
              <a:rPr lang="en"/>
              <a:t>“Motion vector estimation in television images” US 4864393</a:t>
            </a:r>
            <a:endParaRPr/>
          </a:p>
          <a:p>
            <a:pPr indent="0" lvl="0" marL="0" rtl="0" algn="l">
              <a:spcBef>
                <a:spcPts val="0"/>
              </a:spcBef>
              <a:spcAft>
                <a:spcPts val="0"/>
              </a:spcAft>
              <a:buClr>
                <a:schemeClr val="dk1"/>
              </a:buClr>
              <a:buSzPts val="1100"/>
              <a:buFont typeface="Arial"/>
              <a:buNone/>
            </a:pPr>
            <a:r>
              <a:rPr lang="en"/>
              <a:t>“Block transform and quantization for image and video coding” US 6882685 </a:t>
            </a:r>
            <a:endParaRPr/>
          </a:p>
          <a:p>
            <a:pPr indent="0" lvl="0" marL="0" rtl="0" algn="l">
              <a:spcBef>
                <a:spcPts val="0"/>
              </a:spcBef>
              <a:spcAft>
                <a:spcPts val="0"/>
              </a:spcAft>
              <a:buNone/>
            </a:pPr>
            <a:r>
              <a:rPr lang="en"/>
              <a:t>“Method and apparatus for binarization and arithmetic coding of a data value” US 6900748</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20b87368b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20b87368b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Abstract Layer: First 1 byte for H264, 2 bytes H265 is the type, the rest is the payload.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NAL can be categorized as VCL (video coding layer) and non-VCL. NAL was created to serve to store, transmit everywhere (Internet, </a:t>
            </a:r>
            <a:r>
              <a:rPr lang="en"/>
              <a:t>satellite and etc.</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NAL can be packet-oriented or bitstream-oriented.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252525"/>
                </a:solidFill>
                <a:highlight>
                  <a:srgbClr val="FFFFFF"/>
                </a:highlight>
              </a:rPr>
              <a:t>In the byte stream format, each NAL unit is prefixed by a specific pattern of three bytes called a start code prefix.</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a:p>
            <a:pPr indent="0" lvl="0" marL="0" rtl="0" algn="l">
              <a:spcBef>
                <a:spcPts val="0"/>
              </a:spcBef>
              <a:spcAft>
                <a:spcPts val="0"/>
              </a:spcAft>
              <a:buNone/>
            </a:pPr>
            <a:r>
              <a:rPr lang="en" sz="1050">
                <a:solidFill>
                  <a:srgbClr val="252525"/>
                </a:solidFill>
                <a:highlight>
                  <a:srgbClr val="FFFFFF"/>
                </a:highlight>
              </a:rPr>
              <a:t>In the packet-oriented, the coded data is carried in packets that are framed by the system transport protocol, without the start code prefix.</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a:p>
            <a:pPr indent="0" lvl="0" marL="0" rtl="0" algn="l">
              <a:spcBef>
                <a:spcPts val="0"/>
              </a:spcBef>
              <a:spcAft>
                <a:spcPts val="0"/>
              </a:spcAft>
              <a:buNone/>
            </a:pPr>
            <a:r>
              <a:rPr lang="en" sz="1050">
                <a:solidFill>
                  <a:srgbClr val="252525"/>
                </a:solidFill>
                <a:highlight>
                  <a:srgbClr val="FFFFFF"/>
                </a:highlight>
              </a:rPr>
              <a:t>The parameters are also sent as NAL (SPS, PPS): </a:t>
            </a:r>
            <a:endParaRPr sz="1050">
              <a:solidFill>
                <a:srgbClr val="252525"/>
              </a:solidFill>
              <a:highlight>
                <a:srgbClr val="FFFFFF"/>
              </a:highlight>
            </a:endParaRPr>
          </a:p>
          <a:p>
            <a:pPr indent="0" lvl="0" marL="0" rtl="0" algn="l">
              <a:spcBef>
                <a:spcPts val="0"/>
              </a:spcBef>
              <a:spcAft>
                <a:spcPts val="0"/>
              </a:spcAft>
              <a:buNone/>
            </a:pPr>
            <a:r>
              <a:rPr lang="en" sz="1050">
                <a:solidFill>
                  <a:srgbClr val="252525"/>
                </a:solidFill>
                <a:highlight>
                  <a:srgbClr val="FFFFFF"/>
                </a:highlight>
              </a:rPr>
              <a:t>SPS - apply to a series of consecutive coded video pictures, (such as Entropy code, resolution…) </a:t>
            </a:r>
            <a:endParaRPr sz="1050">
              <a:solidFill>
                <a:srgbClr val="252525"/>
              </a:solidFill>
              <a:highlight>
                <a:srgbClr val="FFFFFF"/>
              </a:highlight>
            </a:endParaRPr>
          </a:p>
          <a:p>
            <a:pPr indent="0" lvl="0" marL="0" rtl="0" algn="l">
              <a:spcBef>
                <a:spcPts val="0"/>
              </a:spcBef>
              <a:spcAft>
                <a:spcPts val="0"/>
              </a:spcAft>
              <a:buNone/>
            </a:pPr>
            <a:r>
              <a:rPr lang="en" sz="1050">
                <a:solidFill>
                  <a:srgbClr val="252525"/>
                </a:solidFill>
                <a:highlight>
                  <a:srgbClr val="FFFFFF"/>
                </a:highlight>
              </a:rPr>
              <a:t>PPS: apply to the decoding of one or more individual pictures</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a:p>
            <a:pPr indent="0" lvl="0" marL="0" rtl="0" algn="l">
              <a:spcBef>
                <a:spcPts val="0"/>
              </a:spcBef>
              <a:spcAft>
                <a:spcPts val="0"/>
              </a:spcAft>
              <a:buNone/>
            </a:pPr>
            <a:r>
              <a:rPr lang="en" sz="1050">
                <a:solidFill>
                  <a:srgbClr val="252525"/>
                </a:solidFill>
                <a:highlight>
                  <a:srgbClr val="FFFFFF"/>
                </a:highlight>
              </a:rPr>
              <a:t>Each VCL NAL unit contains an identifier that refers to the content of the relevant PPS and each PPS contains an identifier that refers to the content of the relevant SPS. </a:t>
            </a:r>
            <a:endParaRPr sz="1050">
              <a:solidFill>
                <a:srgbClr val="252525"/>
              </a:solidFill>
              <a:highlight>
                <a:srgbClr val="FFFFFF"/>
              </a:highlight>
            </a:endParaRPr>
          </a:p>
          <a:p>
            <a:pPr indent="0" lvl="0" marL="0" rtl="0" algn="l">
              <a:spcBef>
                <a:spcPts val="0"/>
              </a:spcBef>
              <a:spcAft>
                <a:spcPts val="0"/>
              </a:spcAft>
              <a:buNone/>
            </a:pPr>
            <a:r>
              <a:t/>
            </a:r>
            <a:endParaRPr sz="1050">
              <a:solidFill>
                <a:srgbClr val="252525"/>
              </a:solidFill>
              <a:highlight>
                <a:srgbClr val="FFFFFF"/>
              </a:highlight>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20b87368b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20b87368b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DEMO TIME IntelVideoProAnalyzer</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a:t>Here we can see more the things we talked about it, like the YCbCR, Motion Vectors (from the predictions), Modes(intra, Inter...). Keep in mind that this bitstream format example is from h264.</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20b87368b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20b87368b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the encoding part, showing where is fixed by the standard and the other parts where is a task for the encoders makers (you can compare different encoders and see how they perform, this is a task I think you should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yellow/green blocks is where a encoder can be better than the other even if it produces the same final bitstream.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Preprocessor (filter, frame </a:t>
            </a:r>
            <a:r>
              <a:rPr lang="en"/>
              <a:t>partitioning</a:t>
            </a:r>
            <a:r>
              <a:rPr lang="en"/>
              <a:t> is by encoder decision, this makes one more efficient than other)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notice how you can rate control by affecting the quantization and bitstream encoder (bitrate)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this in less than 1000/FPS 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Later we’ll talk a little bit about bit stream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https://tools.ietf.org/html/draft-fuldseth-netvc-thor-03</a:t>
            </a:r>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20bbf305f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20bbf305f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decoder should be the inverse of the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https://gist.github.com/leandromoreira/b89918be6f13e7c5452fa1b6b5a8eede</a:t>
            </a:r>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20b87368b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20b87368b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but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20b87368b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20b87368b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20b87368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20b87368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20b87368b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20b87368b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H265 takes advantage of more powerful CPUs and it also brings things like: larger partitions, and more adaptable partitions (which makes it work even better or higher resolutions), it also counts with 35 intra prediction directions, it only supports progressive, CABAC… and the entropy coding too was advanced, they work in each area in order to bring the rule of thumb 50% better than last CODEC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H265 also introduced tiles as another way to partitioning frames, it enables parallel computation.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on the other hand it is even expensive than h264 (royalt wise speaking) and the companies Microsoft, google, netflix, mozilla and other are going to AOM (AV1) and skipping h265 or webm vp9, which works in most browser.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H264 vs H265 - show ivpa with both codecs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HEVC replaces </a:t>
            </a:r>
            <a:r>
              <a:rPr lang="en" u="sng">
                <a:solidFill>
                  <a:schemeClr val="hlink"/>
                </a:solidFill>
                <a:hlinkClick r:id="rId2"/>
              </a:rPr>
              <a:t>macroblocks</a:t>
            </a:r>
            <a:r>
              <a:rPr lang="en"/>
              <a:t>, which were used with previous video standards, with CTUs which can use larger block structures of up to 64×64</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1.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7.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3.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80.jpg"/><Relationship Id="rId4" Type="http://schemas.openxmlformats.org/officeDocument/2006/relationships/hyperlink" Target="https://developer.apple.com/library/content/technotes/tn2224/_index.html"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8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6.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77.png"/><Relationship Id="rId4" Type="http://schemas.openxmlformats.org/officeDocument/2006/relationships/image" Target="../media/image84.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8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8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8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hyperlink" Target="https://www.coursera.org/learn/digital/" TargetMode="External"/><Relationship Id="rId4" Type="http://schemas.openxmlformats.org/officeDocument/2006/relationships/hyperlink" Target="http://www.cambridgeincolour.com/tutorials/camera-sensors.htm" TargetMode="External"/><Relationship Id="rId10" Type="http://schemas.openxmlformats.org/officeDocument/2006/relationships/hyperlink" Target="http://www.itu.int/ITU-T/recommendations/rec.aspx?rec=12904&amp;lang=en" TargetMode="External"/><Relationship Id="rId9" Type="http://schemas.openxmlformats.org/officeDocument/2006/relationships/hyperlink" Target="https://trac.ffmpeg.org/wiki/Encode/H.264" TargetMode="External"/><Relationship Id="rId5" Type="http://schemas.openxmlformats.org/officeDocument/2006/relationships/hyperlink" Target="https://en.wikipedia.org/wiki/Intra-frame_coding" TargetMode="External"/><Relationship Id="rId6" Type="http://schemas.openxmlformats.org/officeDocument/2006/relationships/hyperlink" Target="https://en.wikipedia.org/wiki/Inter_frame" TargetMode="External"/><Relationship Id="rId7" Type="http://schemas.openxmlformats.org/officeDocument/2006/relationships/hyperlink" Target="http://stackoverflow.com/questions/38094302/how-to-understand-header-of-h264" TargetMode="External"/><Relationship Id="rId8" Type="http://schemas.openxmlformats.org/officeDocument/2006/relationships/hyperlink" Target="http://gentlelogic.blogspot.com.br/2011/11/exploring-h264-part-2-h264-bitstream.html"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s://cardinalpeak.com/blog/worlds-smallest-h-264-encoder/" TargetMode="External"/><Relationship Id="rId4" Type="http://schemas.openxmlformats.org/officeDocument/2006/relationships/hyperlink" Target="https://cardinalpeak.com/blog/the-h-264-sequence-parameter-set/" TargetMode="External"/><Relationship Id="rId10" Type="http://schemas.openxmlformats.org/officeDocument/2006/relationships/hyperlink" Target="https://www.linkedin.com/pulse/brief-history-video-codecs-yoav-nativ" TargetMode="External"/><Relationship Id="rId9" Type="http://schemas.openxmlformats.org/officeDocument/2006/relationships/hyperlink" Target="https://leandromoreira.com.br/2016/10/09/how-to-measure-video-quality-perception/" TargetMode="External"/><Relationship Id="rId5" Type="http://schemas.openxmlformats.org/officeDocument/2006/relationships/hyperlink" Target="https://codesequoia.wordpress.com/category/video/" TargetMode="External"/><Relationship Id="rId6" Type="http://schemas.openxmlformats.org/officeDocument/2006/relationships/hyperlink" Target="https://ffmpeg.org/ffprobe.html" TargetMode="External"/><Relationship Id="rId7" Type="http://schemas.openxmlformats.org/officeDocument/2006/relationships/hyperlink" Target="https://en.wikipedia.org/wiki/Presentation_timestamp" TargetMode="External"/><Relationship Id="rId8" Type="http://schemas.openxmlformats.org/officeDocument/2006/relationships/hyperlink" Target="https://www.linkedin.com/pulse/video-streaming-methodology-reema-majumda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www.slideshare.net/vcodex/a-short-history-of-video-coding" TargetMode="External"/><Relationship Id="rId4" Type="http://schemas.openxmlformats.org/officeDocument/2006/relationships/hyperlink" Target="http://www.slideshare.net/vcodex/introduction-to-video-compression-13394338" TargetMode="External"/><Relationship Id="rId11" Type="http://schemas.openxmlformats.org/officeDocument/2006/relationships/hyperlink" Target="http://www.lighterra.com/papers/videoencodingh264/" TargetMode="External"/><Relationship Id="rId10" Type="http://schemas.openxmlformats.org/officeDocument/2006/relationships/hyperlink" Target="https://developer.apple.com/library/content/technotes/tn2224/_index.html" TargetMode="External"/><Relationship Id="rId9" Type="http://schemas.openxmlformats.org/officeDocument/2006/relationships/hyperlink" Target="http://www.nintendo.com/switch/" TargetMode="External"/><Relationship Id="rId5" Type="http://schemas.openxmlformats.org/officeDocument/2006/relationships/hyperlink" Target="https://www.lifewire.com/cmos-image-sensor-493271" TargetMode="External"/><Relationship Id="rId6" Type="http://schemas.openxmlformats.org/officeDocument/2006/relationships/hyperlink" Target="https://www.youtube.com/watch?v=9vgtJJ2wwMA" TargetMode="External"/><Relationship Id="rId7" Type="http://schemas.openxmlformats.org/officeDocument/2006/relationships/hyperlink" Target="https://developer.android.com/guide/topics/media/media-formats.html" TargetMode="External"/><Relationship Id="rId8" Type="http://schemas.openxmlformats.org/officeDocument/2006/relationships/hyperlink" Target="https://www.encoding.com/android/"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www.slideshare.net/ManoharKuse/hevc-intra-coding" TargetMode="External"/><Relationship Id="rId4" Type="http://schemas.openxmlformats.org/officeDocument/2006/relationships/hyperlink" Target="http://www.slideshare.net/mwalendo/h264vs-hevc" TargetMode="External"/><Relationship Id="rId10" Type="http://schemas.openxmlformats.org/officeDocument/2006/relationships/hyperlink" Target="https://en.wikipedia.org/wiki/AOMedia_Video_1" TargetMode="External"/><Relationship Id="rId9" Type="http://schemas.openxmlformats.org/officeDocument/2006/relationships/hyperlink" Target="https://storage.googleapis.com/downloads.webmproject.org/docs/vp9/vp9-bitstream-specification-v0.6-20160331-draft.pdf" TargetMode="External"/><Relationship Id="rId5" Type="http://schemas.openxmlformats.org/officeDocument/2006/relationships/hyperlink" Target="http://www.slideshare.net/rvarun7777/final-seminar-46117193" TargetMode="External"/><Relationship Id="rId6" Type="http://schemas.openxmlformats.org/officeDocument/2006/relationships/hyperlink" Target="http://x265.org/hevc-h265/" TargetMode="External"/><Relationship Id="rId7" Type="http://schemas.openxmlformats.org/officeDocument/2006/relationships/hyperlink" Target="http://www.compression.ru/video/codec_comparison/h264_2012/mpeg4_avc_h264_video_codecs_comparison.pdf" TargetMode="External"/><Relationship Id="rId8" Type="http://schemas.openxmlformats.org/officeDocument/2006/relationships/hyperlink" Target="http://vanseodesign.com/web-design/color-luminance/"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hyperlink" Target="http://www.hkvstar.com" TargetMode="External"/><Relationship Id="rId4" Type="http://schemas.openxmlformats.org/officeDocument/2006/relationships/hyperlink" Target="http://www.hometheatersound.com/" TargetMode="External"/><Relationship Id="rId10" Type="http://schemas.openxmlformats.org/officeDocument/2006/relationships/hyperlink" Target="http://www.adobe.com/devnet/adobe-media-server/articles/h264_encoding.html" TargetMode="External"/><Relationship Id="rId9" Type="http://schemas.openxmlformats.org/officeDocument/2006/relationships/hyperlink" Target="https://en.wikipedia.org/wiki/Adaptive_bitrate_streaming" TargetMode="External"/><Relationship Id="rId5" Type="http://schemas.openxmlformats.org/officeDocument/2006/relationships/hyperlink" Target="https://www.vcodex.com/h264avc-intra-precition/" TargetMode="External"/><Relationship Id="rId6" Type="http://schemas.openxmlformats.org/officeDocument/2006/relationships/hyperlink" Target="http://bbb3d.renderfarming.net/download.html" TargetMode="External"/><Relationship Id="rId7" Type="http://schemas.openxmlformats.org/officeDocument/2006/relationships/hyperlink" Target="http://www.slideshare.net/vcodex/a-short-history-of-video-coding" TargetMode="External"/><Relationship Id="rId8" Type="http://schemas.openxmlformats.org/officeDocument/2006/relationships/hyperlink" Target="https://www.encoding.com/http-live-streaming-hl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hyperlink" Target="https://www.youtube.com/watch?v=Lto-ajuqW3w&amp;list=PLzH6n4zXuckpKAj1_88VS-8Z6yn9zX_P6" TargetMode="External"/><Relationship Id="rId4" Type="http://schemas.openxmlformats.org/officeDocument/2006/relationships/hyperlink" Target="https://www.youtube.com/watch?v=LFXN9PiOGtY" TargetMode="External"/><Relationship Id="rId11" Type="http://schemas.openxmlformats.org/officeDocument/2006/relationships/hyperlink" Target="https://prezi.com/8m7thtvl4ywr/mp3-and-aac-explained/" TargetMode="External"/><Relationship Id="rId10" Type="http://schemas.openxmlformats.org/officeDocument/2006/relationships/hyperlink" Target="https://tools.ietf.org/html/draft-fuldseth-netvc-thor-03" TargetMode="External"/><Relationship Id="rId9" Type="http://schemas.openxmlformats.org/officeDocument/2006/relationships/hyperlink" Target="https://people.xiph.org/~tterribe/pubs/lca2012/auckland/intro_to_video1.pdf" TargetMode="External"/><Relationship Id="rId5" Type="http://schemas.openxmlformats.org/officeDocument/2006/relationships/hyperlink" Target="https://github.com/leandromoreira/encoding101" TargetMode="External"/><Relationship Id="rId6" Type="http://schemas.openxmlformats.org/officeDocument/2006/relationships/hyperlink" Target="https://people.xiph.org/~jm/daala/revisiting/" TargetMode="External"/><Relationship Id="rId7" Type="http://schemas.openxmlformats.org/officeDocument/2006/relationships/hyperlink" Target="https://cardinalpeak.com/blog/the-h-264-sequence-parameter-set/" TargetMode="External"/><Relationship Id="rId8" Type="http://schemas.openxmlformats.org/officeDocument/2006/relationships/hyperlink" Target="https://cardinalpeak.com/blog/worlds-smallest-h-264-encoder/"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www.slideshare.net/MadhawaKasun/audio-compression-23398426" TargetMode="External"/><Relationship Id="rId4" Type="http://schemas.openxmlformats.org/officeDocument/2006/relationships/hyperlink" Target="http://techblog.netflix.com/2016/08/a-large-scale-comparison-of-x264-x265.html" TargetMode="External"/><Relationship Id="rId5" Type="http://schemas.openxmlformats.org/officeDocument/2006/relationships/hyperlink" Target="http://yumichan.net/video-processing/video-compression/introduction-to-h264-nal-unit/" TargetMode="External"/><Relationship Id="rId6" Type="http://schemas.openxmlformats.org/officeDocument/2006/relationships/hyperlink" Target="http://www.springer.com/cda/content/document/cda_downloaddocument/9783642147029-c1.pdf" TargetMode="External"/><Relationship Id="rId7" Type="http://schemas.openxmlformats.org/officeDocument/2006/relationships/hyperlink" Target="http://iphome.hhi.de/wiegand/assets/pdfs/2012_12_IEEE-HEVC-Overview.pdf" TargetMode="External"/><Relationship Id="rId8" Type="http://schemas.openxmlformats.org/officeDocument/2006/relationships/hyperlink" Target="http://www.red.com/learn/red-101/video-chroma-subsampl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www.streamingmedia.com/Articles/Editorial/Featured-Articles/A-Progress-Report-The-Alliance-for-Open-Media-and-the-AV1-Codec-110383.aspx" TargetMode="External"/><Relationship Id="rId4" Type="http://schemas.openxmlformats.org/officeDocument/2006/relationships/hyperlink" Target="http://www.explainthatstuff.com/digitalcameras.html" TargetMode="External"/><Relationship Id="rId11" Type="http://schemas.openxmlformats.org/officeDocument/2006/relationships/hyperlink" Target="https://en.wikipedia.org/wiki/Pixel_aspect_ratio" TargetMode="External"/><Relationship Id="rId10" Type="http://schemas.openxmlformats.org/officeDocument/2006/relationships/hyperlink" Target="http://web.ece.ucdavis.edu/cerl/ReliableJPEG/Cung/jpeg.html" TargetMode="External"/><Relationship Id="rId12" Type="http://schemas.openxmlformats.org/officeDocument/2006/relationships/hyperlink" Target="https://www.coursera.org/learn/digital/" TargetMode="External"/><Relationship Id="rId9" Type="http://schemas.openxmlformats.org/officeDocument/2006/relationships/hyperlink" Target="https://xiph.org/video/vid2.shtml" TargetMode="External"/><Relationship Id="rId5" Type="http://schemas.openxmlformats.org/officeDocument/2006/relationships/hyperlink" Target="https://www.youtube.com/watch?v=LWxu4rkZBLw" TargetMode="External"/><Relationship Id="rId6" Type="http://schemas.openxmlformats.org/officeDocument/2006/relationships/hyperlink" Target="http://www.csc.villanova.edu/~rschumey/csc4800/dct.html" TargetMode="External"/><Relationship Id="rId7" Type="http://schemas.openxmlformats.org/officeDocument/2006/relationships/hyperlink" Target="http://stackoverflow.com/a/24890903" TargetMode="External"/><Relationship Id="rId8" Type="http://schemas.openxmlformats.org/officeDocument/2006/relationships/hyperlink" Target="https://xiph.org/video/vid1.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bugra.github.io/work/notes/2014-07-12/discre-fourier-cosine-transform-dft-dct-image-compression/" TargetMode="External"/><Relationship Id="rId4" Type="http://schemas.openxmlformats.org/officeDocument/2006/relationships/hyperlink" Target="https://www.hdm-stuttgart.de/~maucher/Python/MMCodecs/html/jpegUpToQuant.html" TargetMode="External"/><Relationship Id="rId5" Type="http://schemas.openxmlformats.org/officeDocument/2006/relationships/hyperlink" Target="https://www.iem.thm.de/telekom-labor/zinke/mk/mpeg2beg/whatisit.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jpg"/><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0.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7.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7.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www.vcodex.com/video-compression-patent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4.jp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7.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0.jpg"/><Relationship Id="rId4" Type="http://schemas.openxmlformats.org/officeDocument/2006/relationships/image" Target="../media/image5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2.png"/><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Introduction to digital video technology</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6" name="Shape 356"/>
        <p:cNvGrpSpPr/>
        <p:nvPr/>
      </p:nvGrpSpPr>
      <p:grpSpPr>
        <a:xfrm>
          <a:off x="0" y="0"/>
          <a:ext cx="0" cy="0"/>
          <a:chOff x="0" y="0"/>
          <a:chExt cx="0" cy="0"/>
        </a:xfrm>
      </p:grpSpPr>
      <p:sp>
        <p:nvSpPr>
          <p:cNvPr id="357" name="Google Shape;357;p22"/>
          <p:cNvSpPr/>
          <p:nvPr/>
        </p:nvSpPr>
        <p:spPr>
          <a:xfrm>
            <a:off x="59125" y="59125"/>
            <a:ext cx="9001200" cy="5025300"/>
          </a:xfrm>
          <a:prstGeom prst="rect">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colors from RGB</a:t>
            </a:r>
            <a:endParaRPr/>
          </a:p>
        </p:txBody>
      </p:sp>
      <p:pic>
        <p:nvPicPr>
          <p:cNvPr descr="machine.jpg" id="359" name="Google Shape;359;p22"/>
          <p:cNvPicPr preferRelativeResize="0"/>
          <p:nvPr/>
        </p:nvPicPr>
        <p:blipFill>
          <a:blip r:embed="rId3">
            <a:alphaModFix/>
          </a:blip>
          <a:stretch>
            <a:fillRect/>
          </a:stretch>
        </p:blipFill>
        <p:spPr>
          <a:xfrm>
            <a:off x="3143250" y="1098025"/>
            <a:ext cx="2857500" cy="1838325"/>
          </a:xfrm>
          <a:prstGeom prst="rect">
            <a:avLst/>
          </a:prstGeom>
          <a:noFill/>
          <a:ln>
            <a:noFill/>
          </a:ln>
        </p:spPr>
      </p:pic>
      <p:pic>
        <p:nvPicPr>
          <p:cNvPr descr="wheels.jpg" id="360" name="Google Shape;360;p22"/>
          <p:cNvPicPr preferRelativeResize="0"/>
          <p:nvPr/>
        </p:nvPicPr>
        <p:blipFill>
          <a:blip r:embed="rId4">
            <a:alphaModFix/>
          </a:blip>
          <a:stretch>
            <a:fillRect/>
          </a:stretch>
        </p:blipFill>
        <p:spPr>
          <a:xfrm>
            <a:off x="417650" y="3016652"/>
            <a:ext cx="8308700" cy="1568700"/>
          </a:xfrm>
          <a:prstGeom prst="rect">
            <a:avLst/>
          </a:prstGeom>
          <a:noFill/>
          <a:ln>
            <a:noFill/>
          </a:ln>
        </p:spPr>
      </p:pic>
      <p:sp>
        <p:nvSpPr>
          <p:cNvPr id="361" name="Google Shape;361;p22"/>
          <p:cNvSpPr txBox="1"/>
          <p:nvPr/>
        </p:nvSpPr>
        <p:spPr>
          <a:xfrm>
            <a:off x="276700" y="4561750"/>
            <a:ext cx="8555700" cy="8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https://lumeniquessl.com/2012/03/01/12-in-12-for-2012-the-flicker-indicator-machine/</a:t>
            </a:r>
            <a:endParaRPr sz="16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13" name="Shape 2013"/>
        <p:cNvGrpSpPr/>
        <p:nvPr/>
      </p:nvGrpSpPr>
      <p:grpSpPr>
        <a:xfrm>
          <a:off x="0" y="0"/>
          <a:ext cx="0" cy="0"/>
          <a:chOff x="0" y="0"/>
          <a:chExt cx="0" cy="0"/>
        </a:xfrm>
      </p:grpSpPr>
      <p:sp>
        <p:nvSpPr>
          <p:cNvPr id="2014" name="Google Shape;2014;p112"/>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Video streaming</a:t>
            </a:r>
            <a:endParaRPr sz="3600">
              <a:solidFill>
                <a:srgbClr val="F3F3F3"/>
              </a:solidFill>
              <a:latin typeface="Ubuntu"/>
              <a:ea typeface="Ubuntu"/>
              <a:cs typeface="Ubuntu"/>
              <a:sym typeface="Ubuntu"/>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Video Delivery Architecture</a:t>
            </a:r>
            <a:endParaRPr/>
          </a:p>
        </p:txBody>
      </p:sp>
      <p:sp>
        <p:nvSpPr>
          <p:cNvPr id="2020" name="Google Shape;2020;p113"/>
          <p:cNvSpPr/>
          <p:nvPr/>
        </p:nvSpPr>
        <p:spPr>
          <a:xfrm>
            <a:off x="2878425" y="1871100"/>
            <a:ext cx="23598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ingest</a:t>
            </a:r>
            <a:endParaRPr>
              <a:latin typeface="Ubuntu"/>
              <a:ea typeface="Ubuntu"/>
              <a:cs typeface="Ubuntu"/>
              <a:sym typeface="Ubuntu"/>
            </a:endParaRPr>
          </a:p>
        </p:txBody>
      </p:sp>
      <p:sp>
        <p:nvSpPr>
          <p:cNvPr id="2021" name="Google Shape;2021;p113"/>
          <p:cNvSpPr/>
          <p:nvPr/>
        </p:nvSpPr>
        <p:spPr>
          <a:xfrm>
            <a:off x="6357500" y="3816275"/>
            <a:ext cx="25764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origin</a:t>
            </a:r>
            <a:endParaRPr>
              <a:latin typeface="Ubuntu"/>
              <a:ea typeface="Ubuntu"/>
              <a:cs typeface="Ubuntu"/>
              <a:sym typeface="Ubuntu"/>
            </a:endParaRPr>
          </a:p>
        </p:txBody>
      </p:sp>
      <p:sp>
        <p:nvSpPr>
          <p:cNvPr id="2022" name="Google Shape;2022;p113"/>
          <p:cNvSpPr/>
          <p:nvPr/>
        </p:nvSpPr>
        <p:spPr>
          <a:xfrm>
            <a:off x="2939213" y="3816275"/>
            <a:ext cx="22989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CDN (frontend, caching)</a:t>
            </a:r>
            <a:endParaRPr>
              <a:latin typeface="Ubuntu"/>
              <a:ea typeface="Ubuntu"/>
              <a:cs typeface="Ubuntu"/>
              <a:sym typeface="Ubuntu"/>
            </a:endParaRPr>
          </a:p>
        </p:txBody>
      </p:sp>
      <p:pic>
        <p:nvPicPr>
          <p:cNvPr descr="Movie-camera-clip-art-clipart-free-download-2.gif" id="2023" name="Google Shape;2023;p113"/>
          <p:cNvPicPr preferRelativeResize="0"/>
          <p:nvPr/>
        </p:nvPicPr>
        <p:blipFill>
          <a:blip r:embed="rId3">
            <a:alphaModFix/>
          </a:blip>
          <a:stretch>
            <a:fillRect/>
          </a:stretch>
        </p:blipFill>
        <p:spPr>
          <a:xfrm>
            <a:off x="773675" y="1423116"/>
            <a:ext cx="1002275" cy="1468650"/>
          </a:xfrm>
          <a:prstGeom prst="rect">
            <a:avLst/>
          </a:prstGeom>
          <a:noFill/>
          <a:ln>
            <a:noFill/>
          </a:ln>
        </p:spPr>
      </p:pic>
      <p:sp>
        <p:nvSpPr>
          <p:cNvPr id="2024" name="Google Shape;2024;p113"/>
          <p:cNvSpPr/>
          <p:nvPr/>
        </p:nvSpPr>
        <p:spPr>
          <a:xfrm>
            <a:off x="6340700" y="1871100"/>
            <a:ext cx="25764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encoder</a:t>
            </a:r>
            <a:endParaRPr>
              <a:latin typeface="Ubuntu"/>
              <a:ea typeface="Ubuntu"/>
              <a:cs typeface="Ubuntu"/>
              <a:sym typeface="Ubuntu"/>
            </a:endParaRPr>
          </a:p>
        </p:txBody>
      </p:sp>
      <p:sp>
        <p:nvSpPr>
          <p:cNvPr id="2025" name="Google Shape;2025;p113"/>
          <p:cNvSpPr/>
          <p:nvPr/>
        </p:nvSpPr>
        <p:spPr>
          <a:xfrm>
            <a:off x="663050" y="3707672"/>
            <a:ext cx="1156800" cy="7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2026" name="Google Shape;2026;p113"/>
          <p:cNvSpPr/>
          <p:nvPr/>
        </p:nvSpPr>
        <p:spPr>
          <a:xfrm rot="5400000">
            <a:off x="1123182" y="3906653"/>
            <a:ext cx="352800" cy="3051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3"/>
          <p:cNvSpPr/>
          <p:nvPr/>
        </p:nvSpPr>
        <p:spPr>
          <a:xfrm>
            <a:off x="682639" y="4357482"/>
            <a:ext cx="1118100" cy="1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13"/>
          <p:cNvSpPr/>
          <p:nvPr/>
        </p:nvSpPr>
        <p:spPr>
          <a:xfrm>
            <a:off x="682299" y="4362529"/>
            <a:ext cx="945600" cy="12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3"/>
          <p:cNvSpPr/>
          <p:nvPr/>
        </p:nvSpPr>
        <p:spPr>
          <a:xfrm>
            <a:off x="682308" y="4357460"/>
            <a:ext cx="346200" cy="12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0" name="Google Shape;2030;p113"/>
          <p:cNvCxnSpPr>
            <a:stCxn id="2020" idx="1"/>
            <a:endCxn id="2023" idx="3"/>
          </p:cNvCxnSpPr>
          <p:nvPr/>
        </p:nvCxnSpPr>
        <p:spPr>
          <a:xfrm rot="10800000">
            <a:off x="1775925" y="2157450"/>
            <a:ext cx="1102500" cy="0"/>
          </a:xfrm>
          <a:prstGeom prst="straightConnector1">
            <a:avLst/>
          </a:prstGeom>
          <a:noFill/>
          <a:ln cap="flat" cmpd="sng" w="28575">
            <a:solidFill>
              <a:schemeClr val="dk2"/>
            </a:solidFill>
            <a:prstDash val="solid"/>
            <a:round/>
            <a:headEnd len="med" w="med" type="triangle"/>
            <a:tailEnd len="med" w="med" type="none"/>
          </a:ln>
        </p:spPr>
      </p:cxnSp>
      <p:cxnSp>
        <p:nvCxnSpPr>
          <p:cNvPr id="2031" name="Google Shape;2031;p113"/>
          <p:cNvCxnSpPr>
            <a:endCxn id="2020" idx="3"/>
          </p:cNvCxnSpPr>
          <p:nvPr/>
        </p:nvCxnSpPr>
        <p:spPr>
          <a:xfrm rot="10800000">
            <a:off x="5238225" y="2157450"/>
            <a:ext cx="1102500" cy="0"/>
          </a:xfrm>
          <a:prstGeom prst="straightConnector1">
            <a:avLst/>
          </a:prstGeom>
          <a:noFill/>
          <a:ln cap="flat" cmpd="sng" w="28575">
            <a:solidFill>
              <a:schemeClr val="dk2"/>
            </a:solidFill>
            <a:prstDash val="solid"/>
            <a:round/>
            <a:headEnd len="med" w="med" type="triangle"/>
            <a:tailEnd len="med" w="med" type="none"/>
          </a:ln>
        </p:spPr>
      </p:cxnSp>
      <p:cxnSp>
        <p:nvCxnSpPr>
          <p:cNvPr id="2032" name="Google Shape;2032;p113"/>
          <p:cNvCxnSpPr>
            <a:stCxn id="2021" idx="0"/>
            <a:endCxn id="2024" idx="2"/>
          </p:cNvCxnSpPr>
          <p:nvPr/>
        </p:nvCxnSpPr>
        <p:spPr>
          <a:xfrm rot="10800000">
            <a:off x="7628900" y="2443775"/>
            <a:ext cx="16800" cy="1372500"/>
          </a:xfrm>
          <a:prstGeom prst="straightConnector1">
            <a:avLst/>
          </a:prstGeom>
          <a:noFill/>
          <a:ln cap="flat" cmpd="sng" w="28575">
            <a:solidFill>
              <a:schemeClr val="dk2"/>
            </a:solidFill>
            <a:prstDash val="solid"/>
            <a:round/>
            <a:headEnd len="med" w="med" type="triangle"/>
            <a:tailEnd len="med" w="med" type="none"/>
          </a:ln>
        </p:spPr>
      </p:cxnSp>
      <p:cxnSp>
        <p:nvCxnSpPr>
          <p:cNvPr id="2033" name="Google Shape;2033;p113"/>
          <p:cNvCxnSpPr>
            <a:stCxn id="2022" idx="1"/>
            <a:endCxn id="2025" idx="3"/>
          </p:cNvCxnSpPr>
          <p:nvPr/>
        </p:nvCxnSpPr>
        <p:spPr>
          <a:xfrm rot="10800000">
            <a:off x="1819913" y="4102625"/>
            <a:ext cx="1119300" cy="0"/>
          </a:xfrm>
          <a:prstGeom prst="straightConnector1">
            <a:avLst/>
          </a:prstGeom>
          <a:noFill/>
          <a:ln cap="flat" cmpd="sng" w="28575">
            <a:solidFill>
              <a:schemeClr val="dk2"/>
            </a:solidFill>
            <a:prstDash val="solid"/>
            <a:round/>
            <a:headEnd len="med" w="med" type="triangle"/>
            <a:tailEnd len="med" w="med" type="none"/>
          </a:ln>
        </p:spPr>
      </p:cxnSp>
      <p:cxnSp>
        <p:nvCxnSpPr>
          <p:cNvPr id="2034" name="Google Shape;2034;p113"/>
          <p:cNvCxnSpPr/>
          <p:nvPr/>
        </p:nvCxnSpPr>
        <p:spPr>
          <a:xfrm rot="10800000">
            <a:off x="5229813" y="4102625"/>
            <a:ext cx="1119300" cy="0"/>
          </a:xfrm>
          <a:prstGeom prst="straightConnector1">
            <a:avLst/>
          </a:prstGeom>
          <a:noFill/>
          <a:ln cap="flat" cmpd="sng" w="28575">
            <a:solidFill>
              <a:schemeClr val="dk2"/>
            </a:solidFill>
            <a:prstDash val="solid"/>
            <a:round/>
            <a:headEnd len="med" w="med" type="triangle"/>
            <a:tailEnd len="med" w="med" type="non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38" name="Shape 2038"/>
        <p:cNvGrpSpPr/>
        <p:nvPr/>
      </p:nvGrpSpPr>
      <p:grpSpPr>
        <a:xfrm>
          <a:off x="0" y="0"/>
          <a:ext cx="0" cy="0"/>
          <a:chOff x="0" y="0"/>
          <a:chExt cx="0" cy="0"/>
        </a:xfrm>
      </p:grpSpPr>
      <p:sp>
        <p:nvSpPr>
          <p:cNvPr id="2039" name="Google Shape;2039;p114"/>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Content distribution</a:t>
            </a:r>
            <a:endParaRPr sz="3600">
              <a:solidFill>
                <a:srgbClr val="F3F3F3"/>
              </a:solidFill>
              <a:latin typeface="Ubuntu"/>
              <a:ea typeface="Ubuntu"/>
              <a:cs typeface="Ubuntu"/>
              <a:sym typeface="Ubuntu"/>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115"/>
          <p:cNvSpPr/>
          <p:nvPr/>
        </p:nvSpPr>
        <p:spPr>
          <a:xfrm>
            <a:off x="5708050" y="1097850"/>
            <a:ext cx="2879100" cy="3015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Ubuntu"/>
                <a:ea typeface="Ubuntu"/>
                <a:cs typeface="Ubuntu"/>
                <a:sym typeface="Ubuntu"/>
              </a:rPr>
              <a:t>full_video.mp4</a:t>
            </a:r>
            <a:endParaRPr sz="2800">
              <a:latin typeface="Ubuntu"/>
              <a:ea typeface="Ubuntu"/>
              <a:cs typeface="Ubuntu"/>
              <a:sym typeface="Ubuntu"/>
            </a:endParaRPr>
          </a:p>
        </p:txBody>
      </p:sp>
      <p:sp>
        <p:nvSpPr>
          <p:cNvPr id="2045" name="Google Shape;2045;p115"/>
          <p:cNvSpPr/>
          <p:nvPr/>
        </p:nvSpPr>
        <p:spPr>
          <a:xfrm>
            <a:off x="2077625" y="117585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cxnSp>
        <p:nvCxnSpPr>
          <p:cNvPr id="2046" name="Google Shape;2046;p115"/>
          <p:cNvCxnSpPr/>
          <p:nvPr/>
        </p:nvCxnSpPr>
        <p:spPr>
          <a:xfrm>
            <a:off x="3401225" y="2518575"/>
            <a:ext cx="2272200" cy="0"/>
          </a:xfrm>
          <a:prstGeom prst="straightConnector1">
            <a:avLst/>
          </a:prstGeom>
          <a:noFill/>
          <a:ln cap="flat" cmpd="sng" w="28575">
            <a:solidFill>
              <a:schemeClr val="dk2"/>
            </a:solidFill>
            <a:prstDash val="solid"/>
            <a:round/>
            <a:headEnd len="med" w="med" type="none"/>
            <a:tailEnd len="med" w="med" type="triangle"/>
          </a:ln>
        </p:spPr>
      </p:cxnSp>
      <p:cxnSp>
        <p:nvCxnSpPr>
          <p:cNvPr id="2047" name="Google Shape;2047;p115"/>
          <p:cNvCxnSpPr/>
          <p:nvPr/>
        </p:nvCxnSpPr>
        <p:spPr>
          <a:xfrm rot="10800000">
            <a:off x="3379350" y="2989700"/>
            <a:ext cx="2296200" cy="0"/>
          </a:xfrm>
          <a:prstGeom prst="straightConnector1">
            <a:avLst/>
          </a:prstGeom>
          <a:noFill/>
          <a:ln cap="flat" cmpd="sng" w="28575">
            <a:solidFill>
              <a:schemeClr val="dk2"/>
            </a:solidFill>
            <a:prstDash val="solid"/>
            <a:round/>
            <a:headEnd len="med" w="med" type="none"/>
            <a:tailEnd len="med" w="med" type="triangle"/>
          </a:ln>
        </p:spPr>
      </p:cxnSp>
      <p:cxnSp>
        <p:nvCxnSpPr>
          <p:cNvPr id="2048" name="Google Shape;2048;p115"/>
          <p:cNvCxnSpPr/>
          <p:nvPr/>
        </p:nvCxnSpPr>
        <p:spPr>
          <a:xfrm>
            <a:off x="3399800" y="1415350"/>
            <a:ext cx="2272200" cy="0"/>
          </a:xfrm>
          <a:prstGeom prst="straightConnector1">
            <a:avLst/>
          </a:prstGeom>
          <a:noFill/>
          <a:ln cap="flat" cmpd="sng" w="28575">
            <a:solidFill>
              <a:schemeClr val="dk2"/>
            </a:solidFill>
            <a:prstDash val="solid"/>
            <a:round/>
            <a:headEnd len="med" w="med" type="none"/>
            <a:tailEnd len="med" w="med" type="triangle"/>
          </a:ln>
        </p:spPr>
      </p:cxnSp>
      <p:cxnSp>
        <p:nvCxnSpPr>
          <p:cNvPr id="2049" name="Google Shape;2049;p115"/>
          <p:cNvCxnSpPr/>
          <p:nvPr/>
        </p:nvCxnSpPr>
        <p:spPr>
          <a:xfrm flipH="1">
            <a:off x="3366538" y="1787000"/>
            <a:ext cx="2341500" cy="5400"/>
          </a:xfrm>
          <a:prstGeom prst="straightConnector1">
            <a:avLst/>
          </a:prstGeom>
          <a:noFill/>
          <a:ln cap="flat" cmpd="sng" w="28575">
            <a:solidFill>
              <a:schemeClr val="dk2"/>
            </a:solidFill>
            <a:prstDash val="solid"/>
            <a:round/>
            <a:headEnd len="med" w="med" type="none"/>
            <a:tailEnd len="med" w="med" type="triangle"/>
          </a:ln>
        </p:spPr>
      </p:cxnSp>
      <p:sp>
        <p:nvSpPr>
          <p:cNvPr id="2050" name="Google Shape;2050;p115"/>
          <p:cNvSpPr/>
          <p:nvPr/>
        </p:nvSpPr>
        <p:spPr>
          <a:xfrm>
            <a:off x="2077625" y="2219025"/>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2051" name="Google Shape;2051;p115"/>
          <p:cNvSpPr/>
          <p:nvPr/>
        </p:nvSpPr>
        <p:spPr>
          <a:xfrm>
            <a:off x="2077625" y="32622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cxnSp>
        <p:nvCxnSpPr>
          <p:cNvPr id="2052" name="Google Shape;2052;p115"/>
          <p:cNvCxnSpPr/>
          <p:nvPr/>
        </p:nvCxnSpPr>
        <p:spPr>
          <a:xfrm>
            <a:off x="3401225" y="3509175"/>
            <a:ext cx="2272200" cy="0"/>
          </a:xfrm>
          <a:prstGeom prst="straightConnector1">
            <a:avLst/>
          </a:prstGeom>
          <a:noFill/>
          <a:ln cap="flat" cmpd="sng" w="28575">
            <a:solidFill>
              <a:schemeClr val="dk2"/>
            </a:solidFill>
            <a:prstDash val="solid"/>
            <a:round/>
            <a:headEnd len="med" w="med" type="none"/>
            <a:tailEnd len="med" w="med" type="triangle"/>
          </a:ln>
        </p:spPr>
      </p:cxnSp>
      <p:cxnSp>
        <p:nvCxnSpPr>
          <p:cNvPr id="2053" name="Google Shape;2053;p115"/>
          <p:cNvCxnSpPr/>
          <p:nvPr/>
        </p:nvCxnSpPr>
        <p:spPr>
          <a:xfrm rot="10800000">
            <a:off x="3366600" y="3926000"/>
            <a:ext cx="2289900" cy="0"/>
          </a:xfrm>
          <a:prstGeom prst="straightConnector1">
            <a:avLst/>
          </a:prstGeom>
          <a:noFill/>
          <a:ln cap="flat" cmpd="sng" w="28575">
            <a:solidFill>
              <a:schemeClr val="dk2"/>
            </a:solidFill>
            <a:prstDash val="solid"/>
            <a:round/>
            <a:headEnd len="med" w="med" type="none"/>
            <a:tailEnd len="med" w="med" type="triangle"/>
          </a:ln>
        </p:spPr>
      </p:cxnSp>
      <p:cxnSp>
        <p:nvCxnSpPr>
          <p:cNvPr id="2054" name="Google Shape;2054;p115"/>
          <p:cNvCxnSpPr/>
          <p:nvPr/>
        </p:nvCxnSpPr>
        <p:spPr>
          <a:xfrm>
            <a:off x="1496850" y="1097850"/>
            <a:ext cx="0" cy="3015000"/>
          </a:xfrm>
          <a:prstGeom prst="straightConnector1">
            <a:avLst/>
          </a:prstGeom>
          <a:noFill/>
          <a:ln cap="flat" cmpd="sng" w="28575">
            <a:solidFill>
              <a:schemeClr val="dk2"/>
            </a:solidFill>
            <a:prstDash val="solid"/>
            <a:round/>
            <a:headEnd len="med" w="med" type="none"/>
            <a:tailEnd len="med" w="med" type="triangle"/>
          </a:ln>
        </p:spPr>
      </p:cxnSp>
      <p:sp>
        <p:nvSpPr>
          <p:cNvPr id="2055" name="Google Shape;2055;p115"/>
          <p:cNvSpPr txBox="1"/>
          <p:nvPr/>
        </p:nvSpPr>
        <p:spPr>
          <a:xfrm>
            <a:off x="912489" y="2411688"/>
            <a:ext cx="8709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Condensed"/>
                <a:ea typeface="Ubuntu Condensed"/>
                <a:cs typeface="Ubuntu Condensed"/>
                <a:sym typeface="Ubuntu Condensed"/>
              </a:rPr>
              <a:t>time</a:t>
            </a:r>
            <a:endParaRPr>
              <a:latin typeface="Ubuntu Condensed"/>
              <a:ea typeface="Ubuntu Condensed"/>
              <a:cs typeface="Ubuntu Condensed"/>
              <a:sym typeface="Ubuntu Condensed"/>
            </a:endParaRPr>
          </a:p>
        </p:txBody>
      </p:sp>
      <p:sp>
        <p:nvSpPr>
          <p:cNvPr id="2056" name="Google Shape;2056;p115"/>
          <p:cNvSpPr/>
          <p:nvPr/>
        </p:nvSpPr>
        <p:spPr>
          <a:xfrm rot="5400000">
            <a:off x="2603949" y="1508675"/>
            <a:ext cx="403800" cy="3492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15"/>
          <p:cNvSpPr/>
          <p:nvPr/>
        </p:nvSpPr>
        <p:spPr>
          <a:xfrm rot="5400000">
            <a:off x="2603949" y="2499275"/>
            <a:ext cx="403800" cy="3492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15"/>
          <p:cNvSpPr/>
          <p:nvPr/>
        </p:nvSpPr>
        <p:spPr>
          <a:xfrm rot="5400000">
            <a:off x="2603949" y="3489875"/>
            <a:ext cx="403800" cy="3492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15"/>
          <p:cNvSpPr txBox="1"/>
          <p:nvPr/>
        </p:nvSpPr>
        <p:spPr>
          <a:xfrm rot="468">
            <a:off x="3443775" y="1097950"/>
            <a:ext cx="22023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Condensed"/>
                <a:ea typeface="Ubuntu Condensed"/>
                <a:cs typeface="Ubuntu Condensed"/>
                <a:sym typeface="Ubuntu Condensed"/>
              </a:rPr>
              <a:t>Range: bytes=0-299</a:t>
            </a:r>
            <a:endParaRPr sz="1800">
              <a:latin typeface="Ubuntu Condensed"/>
              <a:ea typeface="Ubuntu Condensed"/>
              <a:cs typeface="Ubuntu Condensed"/>
              <a:sym typeface="Ubuntu Condensed"/>
            </a:endParaRPr>
          </a:p>
        </p:txBody>
      </p:sp>
      <p:sp>
        <p:nvSpPr>
          <p:cNvPr id="2060" name="Google Shape;2060;p115"/>
          <p:cNvSpPr txBox="1"/>
          <p:nvPr/>
        </p:nvSpPr>
        <p:spPr>
          <a:xfrm>
            <a:off x="4084525" y="1476925"/>
            <a:ext cx="9765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Ubuntu Condensed"/>
                <a:ea typeface="Ubuntu Condensed"/>
                <a:cs typeface="Ubuntu Condensed"/>
                <a:sym typeface="Ubuntu Condensed"/>
              </a:rPr>
              <a:t>HTTP 206</a:t>
            </a:r>
            <a:endParaRPr>
              <a:solidFill>
                <a:srgbClr val="6AA84F"/>
              </a:solidFill>
              <a:latin typeface="Ubuntu Condensed"/>
              <a:ea typeface="Ubuntu Condensed"/>
              <a:cs typeface="Ubuntu Condensed"/>
              <a:sym typeface="Ubuntu Condensed"/>
            </a:endParaRPr>
          </a:p>
        </p:txBody>
      </p:sp>
      <p:sp>
        <p:nvSpPr>
          <p:cNvPr id="2061" name="Google Shape;2061;p115"/>
          <p:cNvSpPr txBox="1"/>
          <p:nvPr/>
        </p:nvSpPr>
        <p:spPr>
          <a:xfrm rot="468">
            <a:off x="3443775" y="2164750"/>
            <a:ext cx="22023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Condensed"/>
                <a:ea typeface="Ubuntu Condensed"/>
                <a:cs typeface="Ubuntu Condensed"/>
                <a:sym typeface="Ubuntu Condensed"/>
              </a:rPr>
              <a:t>Range: bytes=300-499</a:t>
            </a:r>
            <a:endParaRPr sz="1800">
              <a:latin typeface="Ubuntu Condensed"/>
              <a:ea typeface="Ubuntu Condensed"/>
              <a:cs typeface="Ubuntu Condensed"/>
              <a:sym typeface="Ubuntu Condensed"/>
            </a:endParaRPr>
          </a:p>
        </p:txBody>
      </p:sp>
      <p:sp>
        <p:nvSpPr>
          <p:cNvPr id="2062" name="Google Shape;2062;p115"/>
          <p:cNvSpPr txBox="1"/>
          <p:nvPr/>
        </p:nvSpPr>
        <p:spPr>
          <a:xfrm rot="468">
            <a:off x="3443775" y="3155350"/>
            <a:ext cx="22023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Condensed"/>
                <a:ea typeface="Ubuntu Condensed"/>
                <a:cs typeface="Ubuntu Condensed"/>
                <a:sym typeface="Ubuntu Condensed"/>
              </a:rPr>
              <a:t>Range: bytes=500-999</a:t>
            </a:r>
            <a:endParaRPr sz="1800">
              <a:latin typeface="Ubuntu Condensed"/>
              <a:ea typeface="Ubuntu Condensed"/>
              <a:cs typeface="Ubuntu Condensed"/>
              <a:sym typeface="Ubuntu Condensed"/>
            </a:endParaRPr>
          </a:p>
        </p:txBody>
      </p:sp>
      <p:sp>
        <p:nvSpPr>
          <p:cNvPr id="2063" name="Google Shape;2063;p115"/>
          <p:cNvSpPr txBox="1"/>
          <p:nvPr/>
        </p:nvSpPr>
        <p:spPr>
          <a:xfrm>
            <a:off x="4058200" y="2660050"/>
            <a:ext cx="9765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Ubuntu Condensed"/>
                <a:ea typeface="Ubuntu Condensed"/>
                <a:cs typeface="Ubuntu Condensed"/>
                <a:sym typeface="Ubuntu Condensed"/>
              </a:rPr>
              <a:t>HTTP 206</a:t>
            </a:r>
            <a:endParaRPr>
              <a:solidFill>
                <a:srgbClr val="6AA84F"/>
              </a:solidFill>
              <a:latin typeface="Ubuntu Condensed"/>
              <a:ea typeface="Ubuntu Condensed"/>
              <a:cs typeface="Ubuntu Condensed"/>
              <a:sym typeface="Ubuntu Condensed"/>
            </a:endParaRPr>
          </a:p>
        </p:txBody>
      </p:sp>
      <p:sp>
        <p:nvSpPr>
          <p:cNvPr id="2064" name="Google Shape;2064;p115"/>
          <p:cNvSpPr txBox="1"/>
          <p:nvPr/>
        </p:nvSpPr>
        <p:spPr>
          <a:xfrm>
            <a:off x="4066388" y="3574450"/>
            <a:ext cx="9765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Ubuntu Condensed"/>
                <a:ea typeface="Ubuntu Condensed"/>
                <a:cs typeface="Ubuntu Condensed"/>
                <a:sym typeface="Ubuntu Condensed"/>
              </a:rPr>
              <a:t>HTTP 206</a:t>
            </a:r>
            <a:endParaRPr>
              <a:solidFill>
                <a:srgbClr val="6AA84F"/>
              </a:solidFill>
              <a:latin typeface="Ubuntu Condensed"/>
              <a:ea typeface="Ubuntu Condensed"/>
              <a:cs typeface="Ubuntu Condensed"/>
              <a:sym typeface="Ubuntu Condensed"/>
            </a:endParaRPr>
          </a:p>
        </p:txBody>
      </p:sp>
      <p:sp>
        <p:nvSpPr>
          <p:cNvPr id="2065" name="Google Shape;2065;p115"/>
          <p:cNvSpPr/>
          <p:nvPr/>
        </p:nvSpPr>
        <p:spPr>
          <a:xfrm>
            <a:off x="2100250" y="1936675"/>
            <a:ext cx="1279200" cy="14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5"/>
          <p:cNvSpPr/>
          <p:nvPr/>
        </p:nvSpPr>
        <p:spPr>
          <a:xfrm>
            <a:off x="2099825" y="1942450"/>
            <a:ext cx="257700" cy="14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15"/>
          <p:cNvSpPr/>
          <p:nvPr/>
        </p:nvSpPr>
        <p:spPr>
          <a:xfrm>
            <a:off x="2099825" y="1936650"/>
            <a:ext cx="86100" cy="143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15"/>
          <p:cNvSpPr/>
          <p:nvPr/>
        </p:nvSpPr>
        <p:spPr>
          <a:xfrm>
            <a:off x="2105650" y="2974050"/>
            <a:ext cx="1279200" cy="14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15"/>
          <p:cNvSpPr/>
          <p:nvPr/>
        </p:nvSpPr>
        <p:spPr>
          <a:xfrm>
            <a:off x="2105225" y="2979825"/>
            <a:ext cx="525900" cy="14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15"/>
          <p:cNvSpPr/>
          <p:nvPr/>
        </p:nvSpPr>
        <p:spPr>
          <a:xfrm>
            <a:off x="2105225" y="2974025"/>
            <a:ext cx="138000" cy="143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15"/>
          <p:cNvSpPr/>
          <p:nvPr/>
        </p:nvSpPr>
        <p:spPr>
          <a:xfrm>
            <a:off x="2100038" y="4005675"/>
            <a:ext cx="1279200" cy="14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15"/>
          <p:cNvSpPr/>
          <p:nvPr/>
        </p:nvSpPr>
        <p:spPr>
          <a:xfrm>
            <a:off x="2099655" y="4011450"/>
            <a:ext cx="870900" cy="14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15"/>
          <p:cNvSpPr/>
          <p:nvPr/>
        </p:nvSpPr>
        <p:spPr>
          <a:xfrm>
            <a:off x="2099641" y="4005650"/>
            <a:ext cx="195900" cy="143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Progressive download</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116"/>
          <p:cNvSpPr/>
          <p:nvPr/>
        </p:nvSpPr>
        <p:spPr>
          <a:xfrm>
            <a:off x="5354151" y="1097900"/>
            <a:ext cx="2996700" cy="86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Ubuntu"/>
                <a:ea typeface="Ubuntu"/>
                <a:cs typeface="Ubuntu"/>
                <a:sym typeface="Ubuntu"/>
              </a:rPr>
              <a:t>manifest</a:t>
            </a:r>
            <a:endParaRPr sz="2800">
              <a:latin typeface="Ubuntu"/>
              <a:ea typeface="Ubuntu"/>
              <a:cs typeface="Ubuntu"/>
              <a:sym typeface="Ubuntu"/>
            </a:endParaRPr>
          </a:p>
        </p:txBody>
      </p:sp>
      <p:sp>
        <p:nvSpPr>
          <p:cNvPr id="2080" name="Google Shape;2080;p116"/>
          <p:cNvSpPr/>
          <p:nvPr/>
        </p:nvSpPr>
        <p:spPr>
          <a:xfrm>
            <a:off x="2181100" y="1166067"/>
            <a:ext cx="1156800" cy="7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cxnSp>
        <p:nvCxnSpPr>
          <p:cNvPr id="2081" name="Google Shape;2081;p116"/>
          <p:cNvCxnSpPr/>
          <p:nvPr/>
        </p:nvCxnSpPr>
        <p:spPr>
          <a:xfrm>
            <a:off x="3337947" y="2339631"/>
            <a:ext cx="1986000" cy="0"/>
          </a:xfrm>
          <a:prstGeom prst="straightConnector1">
            <a:avLst/>
          </a:prstGeom>
          <a:noFill/>
          <a:ln cap="flat" cmpd="sng" w="28575">
            <a:solidFill>
              <a:schemeClr val="dk2"/>
            </a:solidFill>
            <a:prstDash val="solid"/>
            <a:round/>
            <a:headEnd len="med" w="med" type="none"/>
            <a:tailEnd len="med" w="med" type="triangle"/>
          </a:ln>
        </p:spPr>
      </p:cxnSp>
      <p:cxnSp>
        <p:nvCxnSpPr>
          <p:cNvPr id="2082" name="Google Shape;2082;p116"/>
          <p:cNvCxnSpPr/>
          <p:nvPr/>
        </p:nvCxnSpPr>
        <p:spPr>
          <a:xfrm rot="10800000">
            <a:off x="3318742" y="2751402"/>
            <a:ext cx="2007000" cy="0"/>
          </a:xfrm>
          <a:prstGeom prst="straightConnector1">
            <a:avLst/>
          </a:prstGeom>
          <a:noFill/>
          <a:ln cap="flat" cmpd="sng" w="28575">
            <a:solidFill>
              <a:schemeClr val="dk2"/>
            </a:solidFill>
            <a:prstDash val="solid"/>
            <a:round/>
            <a:headEnd len="med" w="med" type="none"/>
            <a:tailEnd len="med" w="med" type="triangle"/>
          </a:ln>
        </p:spPr>
      </p:cxnSp>
      <p:cxnSp>
        <p:nvCxnSpPr>
          <p:cNvPr id="2083" name="Google Shape;2083;p116"/>
          <p:cNvCxnSpPr/>
          <p:nvPr/>
        </p:nvCxnSpPr>
        <p:spPr>
          <a:xfrm>
            <a:off x="3336701" y="1375394"/>
            <a:ext cx="1986000" cy="0"/>
          </a:xfrm>
          <a:prstGeom prst="straightConnector1">
            <a:avLst/>
          </a:prstGeom>
          <a:noFill/>
          <a:ln cap="flat" cmpd="sng" w="28575">
            <a:solidFill>
              <a:schemeClr val="dk2"/>
            </a:solidFill>
            <a:prstDash val="solid"/>
            <a:round/>
            <a:headEnd len="med" w="med" type="none"/>
            <a:tailEnd len="med" w="med" type="triangle"/>
          </a:ln>
        </p:spPr>
      </p:cxnSp>
      <p:cxnSp>
        <p:nvCxnSpPr>
          <p:cNvPr id="2084" name="Google Shape;2084;p116"/>
          <p:cNvCxnSpPr/>
          <p:nvPr/>
        </p:nvCxnSpPr>
        <p:spPr>
          <a:xfrm flipH="1">
            <a:off x="3307536" y="1700222"/>
            <a:ext cx="2046600" cy="4800"/>
          </a:xfrm>
          <a:prstGeom prst="straightConnector1">
            <a:avLst/>
          </a:prstGeom>
          <a:noFill/>
          <a:ln cap="flat" cmpd="sng" w="28575">
            <a:solidFill>
              <a:schemeClr val="dk2"/>
            </a:solidFill>
            <a:prstDash val="solid"/>
            <a:round/>
            <a:headEnd len="med" w="med" type="none"/>
            <a:tailEnd len="med" w="med" type="triangle"/>
          </a:ln>
        </p:spPr>
      </p:cxnSp>
      <p:sp>
        <p:nvSpPr>
          <p:cNvPr id="2085" name="Google Shape;2085;p116"/>
          <p:cNvSpPr/>
          <p:nvPr/>
        </p:nvSpPr>
        <p:spPr>
          <a:xfrm>
            <a:off x="2181100" y="2077819"/>
            <a:ext cx="1156800" cy="7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2086" name="Google Shape;2086;p116"/>
          <p:cNvSpPr/>
          <p:nvPr/>
        </p:nvSpPr>
        <p:spPr>
          <a:xfrm>
            <a:off x="2181100" y="2989571"/>
            <a:ext cx="1156800" cy="7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cxnSp>
        <p:nvCxnSpPr>
          <p:cNvPr id="2087" name="Google Shape;2087;p116"/>
          <p:cNvCxnSpPr/>
          <p:nvPr/>
        </p:nvCxnSpPr>
        <p:spPr>
          <a:xfrm>
            <a:off x="3337947" y="3205432"/>
            <a:ext cx="1986000" cy="0"/>
          </a:xfrm>
          <a:prstGeom prst="straightConnector1">
            <a:avLst/>
          </a:prstGeom>
          <a:noFill/>
          <a:ln cap="flat" cmpd="sng" w="76200">
            <a:solidFill>
              <a:schemeClr val="dk2"/>
            </a:solidFill>
            <a:prstDash val="solid"/>
            <a:round/>
            <a:headEnd len="med" w="med" type="none"/>
            <a:tailEnd len="med" w="med" type="triangle"/>
          </a:ln>
        </p:spPr>
      </p:cxnSp>
      <p:cxnSp>
        <p:nvCxnSpPr>
          <p:cNvPr id="2088" name="Google Shape;2088;p116"/>
          <p:cNvCxnSpPr/>
          <p:nvPr/>
        </p:nvCxnSpPr>
        <p:spPr>
          <a:xfrm rot="10800000">
            <a:off x="3307792" y="3569744"/>
            <a:ext cx="2001300" cy="0"/>
          </a:xfrm>
          <a:prstGeom prst="straightConnector1">
            <a:avLst/>
          </a:prstGeom>
          <a:noFill/>
          <a:ln cap="flat" cmpd="sng" w="76200">
            <a:solidFill>
              <a:schemeClr val="dk2"/>
            </a:solidFill>
            <a:prstDash val="solid"/>
            <a:round/>
            <a:headEnd len="med" w="med" type="none"/>
            <a:tailEnd len="med" w="med" type="triangle"/>
          </a:ln>
        </p:spPr>
      </p:cxnSp>
      <p:cxnSp>
        <p:nvCxnSpPr>
          <p:cNvPr id="2089" name="Google Shape;2089;p116"/>
          <p:cNvCxnSpPr/>
          <p:nvPr/>
        </p:nvCxnSpPr>
        <p:spPr>
          <a:xfrm>
            <a:off x="1420650" y="1402650"/>
            <a:ext cx="0" cy="3015000"/>
          </a:xfrm>
          <a:prstGeom prst="straightConnector1">
            <a:avLst/>
          </a:prstGeom>
          <a:noFill/>
          <a:ln cap="flat" cmpd="sng" w="28575">
            <a:solidFill>
              <a:schemeClr val="dk2"/>
            </a:solidFill>
            <a:prstDash val="solid"/>
            <a:round/>
            <a:headEnd len="med" w="med" type="none"/>
            <a:tailEnd len="med" w="med" type="triangle"/>
          </a:ln>
        </p:spPr>
      </p:cxnSp>
      <p:sp>
        <p:nvSpPr>
          <p:cNvPr id="2090" name="Google Shape;2090;p116"/>
          <p:cNvSpPr txBox="1"/>
          <p:nvPr/>
        </p:nvSpPr>
        <p:spPr>
          <a:xfrm>
            <a:off x="836289" y="2716488"/>
            <a:ext cx="8709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Condensed"/>
                <a:ea typeface="Ubuntu Condensed"/>
                <a:cs typeface="Ubuntu Condensed"/>
                <a:sym typeface="Ubuntu Condensed"/>
              </a:rPr>
              <a:t>time</a:t>
            </a:r>
            <a:endParaRPr>
              <a:latin typeface="Ubuntu Condensed"/>
              <a:ea typeface="Ubuntu Condensed"/>
              <a:cs typeface="Ubuntu Condensed"/>
              <a:sym typeface="Ubuntu Condensed"/>
            </a:endParaRPr>
          </a:p>
        </p:txBody>
      </p:sp>
      <p:sp>
        <p:nvSpPr>
          <p:cNvPr id="2091" name="Google Shape;2091;p116"/>
          <p:cNvSpPr/>
          <p:nvPr/>
        </p:nvSpPr>
        <p:spPr>
          <a:xfrm rot="5400000">
            <a:off x="2641232" y="1456951"/>
            <a:ext cx="352800" cy="3051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16"/>
          <p:cNvSpPr/>
          <p:nvPr/>
        </p:nvSpPr>
        <p:spPr>
          <a:xfrm rot="5400000">
            <a:off x="2641232" y="2322752"/>
            <a:ext cx="352800" cy="3051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16"/>
          <p:cNvSpPr/>
          <p:nvPr/>
        </p:nvSpPr>
        <p:spPr>
          <a:xfrm rot="5400000">
            <a:off x="2641232" y="3188552"/>
            <a:ext cx="352800" cy="3051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16"/>
          <p:cNvSpPr txBox="1"/>
          <p:nvPr/>
        </p:nvSpPr>
        <p:spPr>
          <a:xfrm rot="536">
            <a:off x="3375136" y="1098000"/>
            <a:ext cx="19248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Condensed"/>
                <a:ea typeface="Ubuntu Condensed"/>
                <a:cs typeface="Ubuntu Condensed"/>
                <a:sym typeface="Ubuntu Condensed"/>
              </a:rPr>
              <a:t>2G</a:t>
            </a:r>
            <a:endParaRPr sz="1800">
              <a:latin typeface="Ubuntu Condensed"/>
              <a:ea typeface="Ubuntu Condensed"/>
              <a:cs typeface="Ubuntu Condensed"/>
              <a:sym typeface="Ubuntu Condensed"/>
            </a:endParaRPr>
          </a:p>
        </p:txBody>
      </p:sp>
      <p:sp>
        <p:nvSpPr>
          <p:cNvPr id="2095" name="Google Shape;2095;p116"/>
          <p:cNvSpPr txBox="1"/>
          <p:nvPr/>
        </p:nvSpPr>
        <p:spPr>
          <a:xfrm>
            <a:off x="3935161" y="1429212"/>
            <a:ext cx="8535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Ubuntu Condensed"/>
                <a:ea typeface="Ubuntu Condensed"/>
                <a:cs typeface="Ubuntu Condensed"/>
                <a:sym typeface="Ubuntu Condensed"/>
              </a:rPr>
              <a:t>HTTP 200</a:t>
            </a:r>
            <a:endParaRPr>
              <a:solidFill>
                <a:srgbClr val="6AA84F"/>
              </a:solidFill>
              <a:latin typeface="Ubuntu Condensed"/>
              <a:ea typeface="Ubuntu Condensed"/>
              <a:cs typeface="Ubuntu Condensed"/>
              <a:sym typeface="Ubuntu Condensed"/>
            </a:endParaRPr>
          </a:p>
        </p:txBody>
      </p:sp>
      <p:sp>
        <p:nvSpPr>
          <p:cNvPr id="2096" name="Google Shape;2096;p116"/>
          <p:cNvSpPr txBox="1"/>
          <p:nvPr/>
        </p:nvSpPr>
        <p:spPr>
          <a:xfrm rot="536">
            <a:off x="3375136" y="2030401"/>
            <a:ext cx="19248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Condensed"/>
                <a:ea typeface="Ubuntu Condensed"/>
                <a:cs typeface="Ubuntu Condensed"/>
                <a:sym typeface="Ubuntu Condensed"/>
              </a:rPr>
              <a:t>2G</a:t>
            </a:r>
            <a:endParaRPr sz="1800">
              <a:latin typeface="Ubuntu Condensed"/>
              <a:ea typeface="Ubuntu Condensed"/>
              <a:cs typeface="Ubuntu Condensed"/>
              <a:sym typeface="Ubuntu Condensed"/>
            </a:endParaRPr>
          </a:p>
        </p:txBody>
      </p:sp>
      <p:sp>
        <p:nvSpPr>
          <p:cNvPr id="2097" name="Google Shape;2097;p116"/>
          <p:cNvSpPr txBox="1"/>
          <p:nvPr/>
        </p:nvSpPr>
        <p:spPr>
          <a:xfrm rot="536">
            <a:off x="3375136" y="2896202"/>
            <a:ext cx="19248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Condensed"/>
                <a:ea typeface="Ubuntu Condensed"/>
                <a:cs typeface="Ubuntu Condensed"/>
                <a:sym typeface="Ubuntu Condensed"/>
              </a:rPr>
              <a:t>wifi</a:t>
            </a:r>
            <a:endParaRPr sz="1800">
              <a:latin typeface="Ubuntu Condensed"/>
              <a:ea typeface="Ubuntu Condensed"/>
              <a:cs typeface="Ubuntu Condensed"/>
              <a:sym typeface="Ubuntu Condensed"/>
            </a:endParaRPr>
          </a:p>
        </p:txBody>
      </p:sp>
      <p:sp>
        <p:nvSpPr>
          <p:cNvPr id="2098" name="Google Shape;2098;p116"/>
          <p:cNvSpPr txBox="1"/>
          <p:nvPr/>
        </p:nvSpPr>
        <p:spPr>
          <a:xfrm>
            <a:off x="3912153" y="2463282"/>
            <a:ext cx="8535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Ubuntu Condensed"/>
                <a:ea typeface="Ubuntu Condensed"/>
                <a:cs typeface="Ubuntu Condensed"/>
                <a:sym typeface="Ubuntu Condensed"/>
              </a:rPr>
              <a:t>HTTP 200</a:t>
            </a:r>
            <a:endParaRPr>
              <a:solidFill>
                <a:srgbClr val="6AA84F"/>
              </a:solidFill>
              <a:latin typeface="Ubuntu Condensed"/>
              <a:ea typeface="Ubuntu Condensed"/>
              <a:cs typeface="Ubuntu Condensed"/>
              <a:sym typeface="Ubuntu Condensed"/>
            </a:endParaRPr>
          </a:p>
        </p:txBody>
      </p:sp>
      <p:sp>
        <p:nvSpPr>
          <p:cNvPr id="2099" name="Google Shape;2099;p116"/>
          <p:cNvSpPr txBox="1"/>
          <p:nvPr/>
        </p:nvSpPr>
        <p:spPr>
          <a:xfrm>
            <a:off x="3919309" y="3262483"/>
            <a:ext cx="8535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Ubuntu Condensed"/>
                <a:ea typeface="Ubuntu Condensed"/>
                <a:cs typeface="Ubuntu Condensed"/>
                <a:sym typeface="Ubuntu Condensed"/>
              </a:rPr>
              <a:t>HTTP 200</a:t>
            </a:r>
            <a:endParaRPr>
              <a:solidFill>
                <a:srgbClr val="6AA84F"/>
              </a:solidFill>
              <a:latin typeface="Ubuntu Condensed"/>
              <a:ea typeface="Ubuntu Condensed"/>
              <a:cs typeface="Ubuntu Condensed"/>
              <a:sym typeface="Ubuntu Condensed"/>
            </a:endParaRPr>
          </a:p>
        </p:txBody>
      </p:sp>
      <p:sp>
        <p:nvSpPr>
          <p:cNvPr id="2100" name="Google Shape;2100;p116"/>
          <p:cNvSpPr/>
          <p:nvPr/>
        </p:nvSpPr>
        <p:spPr>
          <a:xfrm>
            <a:off x="2200875" y="1831041"/>
            <a:ext cx="1118100" cy="1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16"/>
          <p:cNvSpPr/>
          <p:nvPr/>
        </p:nvSpPr>
        <p:spPr>
          <a:xfrm>
            <a:off x="2200503" y="1836088"/>
            <a:ext cx="225300" cy="12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16"/>
          <p:cNvSpPr/>
          <p:nvPr/>
        </p:nvSpPr>
        <p:spPr>
          <a:xfrm>
            <a:off x="2200503" y="1831019"/>
            <a:ext cx="75300" cy="12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16"/>
          <p:cNvSpPr/>
          <p:nvPr/>
        </p:nvSpPr>
        <p:spPr>
          <a:xfrm>
            <a:off x="2205594" y="2737724"/>
            <a:ext cx="1118100" cy="1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16"/>
          <p:cNvSpPr/>
          <p:nvPr/>
        </p:nvSpPr>
        <p:spPr>
          <a:xfrm>
            <a:off x="2205223" y="2742771"/>
            <a:ext cx="459600" cy="12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16"/>
          <p:cNvSpPr/>
          <p:nvPr/>
        </p:nvSpPr>
        <p:spPr>
          <a:xfrm>
            <a:off x="2205223" y="2737702"/>
            <a:ext cx="120600" cy="12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16"/>
          <p:cNvSpPr/>
          <p:nvPr/>
        </p:nvSpPr>
        <p:spPr>
          <a:xfrm>
            <a:off x="2200689" y="3639381"/>
            <a:ext cx="1118100" cy="1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16"/>
          <p:cNvSpPr/>
          <p:nvPr/>
        </p:nvSpPr>
        <p:spPr>
          <a:xfrm>
            <a:off x="2200354" y="3644428"/>
            <a:ext cx="761100" cy="12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6"/>
          <p:cNvSpPr/>
          <p:nvPr/>
        </p:nvSpPr>
        <p:spPr>
          <a:xfrm>
            <a:off x="2200342" y="3639359"/>
            <a:ext cx="171300" cy="12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6"/>
          <p:cNvSpPr/>
          <p:nvPr/>
        </p:nvSpPr>
        <p:spPr>
          <a:xfrm>
            <a:off x="5354151" y="2030300"/>
            <a:ext cx="2996700" cy="86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Ubuntu"/>
                <a:ea typeface="Ubuntu"/>
                <a:cs typeface="Ubuntu"/>
                <a:sym typeface="Ubuntu"/>
              </a:rPr>
              <a:t>s480p_01.mp4</a:t>
            </a:r>
            <a:endParaRPr sz="2800">
              <a:latin typeface="Ubuntu"/>
              <a:ea typeface="Ubuntu"/>
              <a:cs typeface="Ubuntu"/>
              <a:sym typeface="Ubuntu"/>
            </a:endParaRPr>
          </a:p>
        </p:txBody>
      </p:sp>
      <p:sp>
        <p:nvSpPr>
          <p:cNvPr id="2110" name="Google Shape;2110;p116"/>
          <p:cNvSpPr/>
          <p:nvPr/>
        </p:nvSpPr>
        <p:spPr>
          <a:xfrm>
            <a:off x="5354151" y="2962700"/>
            <a:ext cx="2996700" cy="86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Ubuntu"/>
                <a:ea typeface="Ubuntu"/>
                <a:cs typeface="Ubuntu"/>
                <a:sym typeface="Ubuntu"/>
              </a:rPr>
              <a:t>s480p_02.mp4</a:t>
            </a:r>
            <a:endParaRPr sz="2800">
              <a:latin typeface="Ubuntu"/>
              <a:ea typeface="Ubuntu"/>
              <a:cs typeface="Ubuntu"/>
              <a:sym typeface="Ubuntu"/>
            </a:endParaRPr>
          </a:p>
        </p:txBody>
      </p:sp>
      <p:sp>
        <p:nvSpPr>
          <p:cNvPr id="2111" name="Google Shape;2111;p116"/>
          <p:cNvSpPr/>
          <p:nvPr/>
        </p:nvSpPr>
        <p:spPr>
          <a:xfrm>
            <a:off x="2181100" y="3921972"/>
            <a:ext cx="1156800" cy="7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cxnSp>
        <p:nvCxnSpPr>
          <p:cNvPr id="2112" name="Google Shape;2112;p116"/>
          <p:cNvCxnSpPr/>
          <p:nvPr/>
        </p:nvCxnSpPr>
        <p:spPr>
          <a:xfrm>
            <a:off x="3337947" y="4137833"/>
            <a:ext cx="1986000" cy="0"/>
          </a:xfrm>
          <a:prstGeom prst="straightConnector1">
            <a:avLst/>
          </a:prstGeom>
          <a:noFill/>
          <a:ln cap="flat" cmpd="sng" w="76200">
            <a:solidFill>
              <a:schemeClr val="dk2"/>
            </a:solidFill>
            <a:prstDash val="solid"/>
            <a:round/>
            <a:headEnd len="med" w="med" type="none"/>
            <a:tailEnd len="med" w="med" type="triangle"/>
          </a:ln>
        </p:spPr>
      </p:cxnSp>
      <p:cxnSp>
        <p:nvCxnSpPr>
          <p:cNvPr id="2113" name="Google Shape;2113;p116"/>
          <p:cNvCxnSpPr/>
          <p:nvPr/>
        </p:nvCxnSpPr>
        <p:spPr>
          <a:xfrm rot="10800000">
            <a:off x="3307792" y="4502144"/>
            <a:ext cx="2001300" cy="0"/>
          </a:xfrm>
          <a:prstGeom prst="straightConnector1">
            <a:avLst/>
          </a:prstGeom>
          <a:noFill/>
          <a:ln cap="flat" cmpd="sng" w="76200">
            <a:solidFill>
              <a:schemeClr val="dk2"/>
            </a:solidFill>
            <a:prstDash val="solid"/>
            <a:round/>
            <a:headEnd len="med" w="med" type="none"/>
            <a:tailEnd len="med" w="med" type="triangle"/>
          </a:ln>
        </p:spPr>
      </p:cxnSp>
      <p:sp>
        <p:nvSpPr>
          <p:cNvPr id="2114" name="Google Shape;2114;p116"/>
          <p:cNvSpPr/>
          <p:nvPr/>
        </p:nvSpPr>
        <p:spPr>
          <a:xfrm rot="5400000">
            <a:off x="2641232" y="4120953"/>
            <a:ext cx="352800" cy="3051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16"/>
          <p:cNvSpPr txBox="1"/>
          <p:nvPr/>
        </p:nvSpPr>
        <p:spPr>
          <a:xfrm rot="536">
            <a:off x="3375136" y="3828602"/>
            <a:ext cx="19248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Condensed"/>
                <a:ea typeface="Ubuntu Condensed"/>
                <a:cs typeface="Ubuntu Condensed"/>
                <a:sym typeface="Ubuntu Condensed"/>
              </a:rPr>
              <a:t>wifi</a:t>
            </a:r>
            <a:endParaRPr sz="1800">
              <a:latin typeface="Ubuntu Condensed"/>
              <a:ea typeface="Ubuntu Condensed"/>
              <a:cs typeface="Ubuntu Condensed"/>
              <a:sym typeface="Ubuntu Condensed"/>
            </a:endParaRPr>
          </a:p>
        </p:txBody>
      </p:sp>
      <p:sp>
        <p:nvSpPr>
          <p:cNvPr id="2116" name="Google Shape;2116;p116"/>
          <p:cNvSpPr txBox="1"/>
          <p:nvPr/>
        </p:nvSpPr>
        <p:spPr>
          <a:xfrm>
            <a:off x="3919309" y="4194884"/>
            <a:ext cx="8535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Ubuntu Condensed"/>
                <a:ea typeface="Ubuntu Condensed"/>
                <a:cs typeface="Ubuntu Condensed"/>
                <a:sym typeface="Ubuntu Condensed"/>
              </a:rPr>
              <a:t>HTTP 200</a:t>
            </a:r>
            <a:endParaRPr>
              <a:solidFill>
                <a:srgbClr val="6AA84F"/>
              </a:solidFill>
              <a:latin typeface="Ubuntu Condensed"/>
              <a:ea typeface="Ubuntu Condensed"/>
              <a:cs typeface="Ubuntu Condensed"/>
              <a:sym typeface="Ubuntu Condensed"/>
            </a:endParaRPr>
          </a:p>
        </p:txBody>
      </p:sp>
      <p:sp>
        <p:nvSpPr>
          <p:cNvPr id="2117" name="Google Shape;2117;p116"/>
          <p:cNvSpPr/>
          <p:nvPr/>
        </p:nvSpPr>
        <p:spPr>
          <a:xfrm>
            <a:off x="2200689" y="4571782"/>
            <a:ext cx="1118100" cy="1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16"/>
          <p:cNvSpPr/>
          <p:nvPr/>
        </p:nvSpPr>
        <p:spPr>
          <a:xfrm>
            <a:off x="2200349" y="4576829"/>
            <a:ext cx="945600" cy="12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16"/>
          <p:cNvSpPr/>
          <p:nvPr/>
        </p:nvSpPr>
        <p:spPr>
          <a:xfrm>
            <a:off x="5354151" y="3895101"/>
            <a:ext cx="2996700" cy="86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Ubuntu"/>
                <a:ea typeface="Ubuntu"/>
                <a:cs typeface="Ubuntu"/>
                <a:sym typeface="Ubuntu"/>
              </a:rPr>
              <a:t>s1080p_03.mp4</a:t>
            </a:r>
            <a:endParaRPr sz="2800">
              <a:latin typeface="Ubuntu"/>
              <a:ea typeface="Ubuntu"/>
              <a:cs typeface="Ubuntu"/>
              <a:sym typeface="Ubuntu"/>
            </a:endParaRPr>
          </a:p>
        </p:txBody>
      </p:sp>
      <p:sp>
        <p:nvSpPr>
          <p:cNvPr id="2120" name="Google Shape;2120;p116"/>
          <p:cNvSpPr/>
          <p:nvPr/>
        </p:nvSpPr>
        <p:spPr>
          <a:xfrm>
            <a:off x="2200358" y="4571760"/>
            <a:ext cx="346200" cy="12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bitrate streaming</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bitrate streaming (hls)</a:t>
            </a:r>
            <a:endParaRPr/>
          </a:p>
        </p:txBody>
      </p:sp>
      <p:pic>
        <p:nvPicPr>
          <p:cNvPr descr="HLS_timestamp1.png" id="2127" name="Google Shape;2127;p117"/>
          <p:cNvPicPr preferRelativeResize="0"/>
          <p:nvPr/>
        </p:nvPicPr>
        <p:blipFill>
          <a:blip r:embed="rId3">
            <a:alphaModFix/>
          </a:blip>
          <a:stretch>
            <a:fillRect/>
          </a:stretch>
        </p:blipFill>
        <p:spPr>
          <a:xfrm>
            <a:off x="0" y="1040793"/>
            <a:ext cx="9144002" cy="3632015"/>
          </a:xfrm>
          <a:prstGeom prst="rect">
            <a:avLst/>
          </a:prstGeom>
          <a:noFill/>
          <a:ln>
            <a:noFill/>
          </a:ln>
        </p:spPr>
      </p:pic>
      <p:sp>
        <p:nvSpPr>
          <p:cNvPr id="2128" name="Google Shape;2128;p117"/>
          <p:cNvSpPr txBox="1"/>
          <p:nvPr/>
        </p:nvSpPr>
        <p:spPr>
          <a:xfrm>
            <a:off x="0" y="4695875"/>
            <a:ext cx="91440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99999"/>
                </a:solidFill>
                <a:latin typeface="Ubuntu"/>
                <a:ea typeface="Ubuntu"/>
                <a:cs typeface="Ubuntu"/>
                <a:sym typeface="Ubuntu"/>
              </a:rPr>
              <a:t>source: https://www.encoding.com/http-live-streaming-hls/</a:t>
            </a:r>
            <a:endParaRPr sz="1200">
              <a:solidFill>
                <a:srgbClr val="999999"/>
              </a:solidFill>
              <a:latin typeface="Ubuntu"/>
              <a:ea typeface="Ubuntu"/>
              <a:cs typeface="Ubuntu"/>
              <a:sym typeface="Ubuntu"/>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32" name="Shape 2132"/>
        <p:cNvGrpSpPr/>
        <p:nvPr/>
      </p:nvGrpSpPr>
      <p:grpSpPr>
        <a:xfrm>
          <a:off x="0" y="0"/>
          <a:ext cx="0" cy="0"/>
          <a:chOff x="0" y="0"/>
          <a:chExt cx="0" cy="0"/>
        </a:xfrm>
      </p:grpSpPr>
      <p:sp>
        <p:nvSpPr>
          <p:cNvPr id="2133" name="Google Shape;2133;p118"/>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Content protection</a:t>
            </a:r>
            <a:endParaRPr sz="3600">
              <a:solidFill>
                <a:srgbClr val="F3F3F3"/>
              </a:solidFill>
              <a:latin typeface="Ubuntu"/>
              <a:ea typeface="Ubuntu"/>
              <a:cs typeface="Ubuntu"/>
              <a:sym typeface="Ubuntu"/>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 CORS + TLS (https)</a:t>
            </a:r>
            <a:endParaRPr/>
          </a:p>
        </p:txBody>
      </p:sp>
      <p:sp>
        <p:nvSpPr>
          <p:cNvPr id="2139" name="Google Shape;2139;p119"/>
          <p:cNvSpPr/>
          <p:nvPr/>
        </p:nvSpPr>
        <p:spPr>
          <a:xfrm>
            <a:off x="2112325" y="15708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2140" name="Google Shape;2140;p119"/>
          <p:cNvSpPr/>
          <p:nvPr/>
        </p:nvSpPr>
        <p:spPr>
          <a:xfrm>
            <a:off x="5708038" y="2613975"/>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API</a:t>
            </a:r>
            <a:endParaRPr>
              <a:latin typeface="Ubuntu"/>
              <a:ea typeface="Ubuntu"/>
              <a:cs typeface="Ubuntu"/>
              <a:sym typeface="Ubuntu"/>
            </a:endParaRPr>
          </a:p>
        </p:txBody>
      </p:sp>
      <p:cxnSp>
        <p:nvCxnSpPr>
          <p:cNvPr id="2141" name="Google Shape;2141;p119"/>
          <p:cNvCxnSpPr/>
          <p:nvPr/>
        </p:nvCxnSpPr>
        <p:spPr>
          <a:xfrm>
            <a:off x="3435925" y="2913525"/>
            <a:ext cx="2272200" cy="0"/>
          </a:xfrm>
          <a:prstGeom prst="straightConnector1">
            <a:avLst/>
          </a:prstGeom>
          <a:noFill/>
          <a:ln cap="flat" cmpd="sng" w="28575">
            <a:solidFill>
              <a:schemeClr val="dk2"/>
            </a:solidFill>
            <a:prstDash val="solid"/>
            <a:round/>
            <a:headEnd len="med" w="med" type="none"/>
            <a:tailEnd len="med" w="med" type="triangle"/>
          </a:ln>
        </p:spPr>
      </p:cxnSp>
      <p:cxnSp>
        <p:nvCxnSpPr>
          <p:cNvPr id="2142" name="Google Shape;2142;p119"/>
          <p:cNvCxnSpPr/>
          <p:nvPr/>
        </p:nvCxnSpPr>
        <p:spPr>
          <a:xfrm rot="10800000">
            <a:off x="3414050" y="3384650"/>
            <a:ext cx="2296200" cy="0"/>
          </a:xfrm>
          <a:prstGeom prst="straightConnector1">
            <a:avLst/>
          </a:prstGeom>
          <a:noFill/>
          <a:ln cap="flat" cmpd="sng" w="28575">
            <a:solidFill>
              <a:schemeClr val="dk2"/>
            </a:solidFill>
            <a:prstDash val="solid"/>
            <a:round/>
            <a:headEnd len="med" w="med" type="none"/>
            <a:tailEnd len="med" w="med" type="triangle"/>
          </a:ln>
        </p:spPr>
      </p:cxnSp>
      <p:sp>
        <p:nvSpPr>
          <p:cNvPr id="2143" name="Google Shape;2143;p119"/>
          <p:cNvSpPr txBox="1"/>
          <p:nvPr/>
        </p:nvSpPr>
        <p:spPr>
          <a:xfrm>
            <a:off x="4111138" y="3066365"/>
            <a:ext cx="9765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Condensed"/>
                <a:ea typeface="Ubuntu Condensed"/>
                <a:cs typeface="Ubuntu Condensed"/>
                <a:sym typeface="Ubuntu Condensed"/>
              </a:rPr>
              <a:t>token=CAFE</a:t>
            </a:r>
            <a:endParaRPr>
              <a:latin typeface="Ubuntu Condensed"/>
              <a:ea typeface="Ubuntu Condensed"/>
              <a:cs typeface="Ubuntu Condensed"/>
              <a:sym typeface="Ubuntu Condensed"/>
            </a:endParaRPr>
          </a:p>
        </p:txBody>
      </p:sp>
      <p:sp>
        <p:nvSpPr>
          <p:cNvPr id="2144" name="Google Shape;2144;p119"/>
          <p:cNvSpPr txBox="1"/>
          <p:nvPr/>
        </p:nvSpPr>
        <p:spPr>
          <a:xfrm rot="671">
            <a:off x="3831455" y="2574383"/>
            <a:ext cx="15372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Condensed"/>
                <a:ea typeface="Ubuntu Condensed"/>
                <a:cs typeface="Ubuntu Condensed"/>
                <a:sym typeface="Ubuntu Condensed"/>
              </a:rPr>
              <a:t>video=3&amp; cookie</a:t>
            </a:r>
            <a:endParaRPr>
              <a:latin typeface="Ubuntu Condensed"/>
              <a:ea typeface="Ubuntu Condensed"/>
              <a:cs typeface="Ubuntu Condensed"/>
              <a:sym typeface="Ubuntu Condensed"/>
            </a:endParaRPr>
          </a:p>
        </p:txBody>
      </p:sp>
      <p:sp>
        <p:nvSpPr>
          <p:cNvPr id="2145" name="Google Shape;2145;p119"/>
          <p:cNvSpPr/>
          <p:nvPr/>
        </p:nvSpPr>
        <p:spPr>
          <a:xfrm>
            <a:off x="5708050" y="1570825"/>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CDN</a:t>
            </a:r>
            <a:endParaRPr>
              <a:latin typeface="Ubuntu"/>
              <a:ea typeface="Ubuntu"/>
              <a:cs typeface="Ubuntu"/>
              <a:sym typeface="Ubuntu"/>
            </a:endParaRPr>
          </a:p>
        </p:txBody>
      </p:sp>
      <p:cxnSp>
        <p:nvCxnSpPr>
          <p:cNvPr id="2146" name="Google Shape;2146;p119"/>
          <p:cNvCxnSpPr/>
          <p:nvPr/>
        </p:nvCxnSpPr>
        <p:spPr>
          <a:xfrm>
            <a:off x="3434500" y="1810300"/>
            <a:ext cx="2272200" cy="0"/>
          </a:xfrm>
          <a:prstGeom prst="straightConnector1">
            <a:avLst/>
          </a:prstGeom>
          <a:noFill/>
          <a:ln cap="flat" cmpd="sng" w="28575">
            <a:solidFill>
              <a:schemeClr val="dk2"/>
            </a:solidFill>
            <a:prstDash val="solid"/>
            <a:round/>
            <a:headEnd len="med" w="med" type="none"/>
            <a:tailEnd len="med" w="med" type="triangle"/>
          </a:ln>
        </p:spPr>
      </p:cxnSp>
      <p:sp>
        <p:nvSpPr>
          <p:cNvPr id="2147" name="Google Shape;2147;p119"/>
          <p:cNvSpPr txBox="1"/>
          <p:nvPr/>
        </p:nvSpPr>
        <p:spPr>
          <a:xfrm>
            <a:off x="4240739" y="1370938"/>
            <a:ext cx="8709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Condensed"/>
                <a:ea typeface="Ubuntu Condensed"/>
                <a:cs typeface="Ubuntu Condensed"/>
                <a:sym typeface="Ubuntu Condensed"/>
              </a:rPr>
              <a:t>video=3</a:t>
            </a:r>
            <a:endParaRPr>
              <a:latin typeface="Ubuntu Condensed"/>
              <a:ea typeface="Ubuntu Condensed"/>
              <a:cs typeface="Ubuntu Condensed"/>
              <a:sym typeface="Ubuntu Condensed"/>
            </a:endParaRPr>
          </a:p>
        </p:txBody>
      </p:sp>
      <p:cxnSp>
        <p:nvCxnSpPr>
          <p:cNvPr id="2148" name="Google Shape;2148;p119"/>
          <p:cNvCxnSpPr/>
          <p:nvPr/>
        </p:nvCxnSpPr>
        <p:spPr>
          <a:xfrm flipH="1">
            <a:off x="3401238" y="2181950"/>
            <a:ext cx="2341500" cy="5400"/>
          </a:xfrm>
          <a:prstGeom prst="straightConnector1">
            <a:avLst/>
          </a:prstGeom>
          <a:noFill/>
          <a:ln cap="flat" cmpd="sng" w="28575">
            <a:solidFill>
              <a:schemeClr val="dk2"/>
            </a:solidFill>
            <a:prstDash val="solid"/>
            <a:round/>
            <a:headEnd len="med" w="med" type="none"/>
            <a:tailEnd len="med" w="med" type="triangle"/>
          </a:ln>
        </p:spPr>
      </p:cxnSp>
      <p:sp>
        <p:nvSpPr>
          <p:cNvPr id="2149" name="Google Shape;2149;p119"/>
          <p:cNvSpPr txBox="1"/>
          <p:nvPr/>
        </p:nvSpPr>
        <p:spPr>
          <a:xfrm>
            <a:off x="4187925" y="1810300"/>
            <a:ext cx="9765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Ubuntu Condensed"/>
                <a:ea typeface="Ubuntu Condensed"/>
                <a:cs typeface="Ubuntu Condensed"/>
                <a:sym typeface="Ubuntu Condensed"/>
              </a:rPr>
              <a:t>HTTP 403</a:t>
            </a:r>
            <a:endParaRPr>
              <a:solidFill>
                <a:srgbClr val="FF0000"/>
              </a:solidFill>
              <a:latin typeface="Ubuntu Condensed"/>
              <a:ea typeface="Ubuntu Condensed"/>
              <a:cs typeface="Ubuntu Condensed"/>
              <a:sym typeface="Ubuntu Condensed"/>
            </a:endParaRPr>
          </a:p>
        </p:txBody>
      </p:sp>
      <p:sp>
        <p:nvSpPr>
          <p:cNvPr id="2150" name="Google Shape;2150;p119"/>
          <p:cNvSpPr/>
          <p:nvPr/>
        </p:nvSpPr>
        <p:spPr>
          <a:xfrm>
            <a:off x="5708050" y="3657125"/>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CDN</a:t>
            </a:r>
            <a:endParaRPr>
              <a:latin typeface="Ubuntu"/>
              <a:ea typeface="Ubuntu"/>
              <a:cs typeface="Ubuntu"/>
              <a:sym typeface="Ubuntu"/>
            </a:endParaRPr>
          </a:p>
        </p:txBody>
      </p:sp>
      <p:sp>
        <p:nvSpPr>
          <p:cNvPr id="2151" name="Google Shape;2151;p119"/>
          <p:cNvSpPr/>
          <p:nvPr/>
        </p:nvSpPr>
        <p:spPr>
          <a:xfrm>
            <a:off x="2112325" y="2613975"/>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2152" name="Google Shape;2152;p119"/>
          <p:cNvSpPr/>
          <p:nvPr/>
        </p:nvSpPr>
        <p:spPr>
          <a:xfrm>
            <a:off x="2112325" y="365715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cxnSp>
        <p:nvCxnSpPr>
          <p:cNvPr id="2153" name="Google Shape;2153;p119"/>
          <p:cNvCxnSpPr/>
          <p:nvPr/>
        </p:nvCxnSpPr>
        <p:spPr>
          <a:xfrm>
            <a:off x="3435925" y="3904125"/>
            <a:ext cx="2272200" cy="0"/>
          </a:xfrm>
          <a:prstGeom prst="straightConnector1">
            <a:avLst/>
          </a:prstGeom>
          <a:noFill/>
          <a:ln cap="flat" cmpd="sng" w="28575">
            <a:solidFill>
              <a:schemeClr val="dk2"/>
            </a:solidFill>
            <a:prstDash val="solid"/>
            <a:round/>
            <a:headEnd len="med" w="med" type="none"/>
            <a:tailEnd len="med" w="med" type="triangle"/>
          </a:ln>
        </p:spPr>
      </p:cxnSp>
      <p:sp>
        <p:nvSpPr>
          <p:cNvPr id="2154" name="Google Shape;2154;p119"/>
          <p:cNvSpPr txBox="1"/>
          <p:nvPr/>
        </p:nvSpPr>
        <p:spPr>
          <a:xfrm rot="671">
            <a:off x="3831455" y="3564983"/>
            <a:ext cx="15372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Condensed"/>
                <a:ea typeface="Ubuntu Condensed"/>
                <a:cs typeface="Ubuntu Condensed"/>
                <a:sym typeface="Ubuntu Condensed"/>
              </a:rPr>
              <a:t>video=3&amp;t=CAFE</a:t>
            </a:r>
            <a:endParaRPr>
              <a:latin typeface="Ubuntu Condensed"/>
              <a:ea typeface="Ubuntu Condensed"/>
              <a:cs typeface="Ubuntu Condensed"/>
              <a:sym typeface="Ubuntu Condensed"/>
            </a:endParaRPr>
          </a:p>
        </p:txBody>
      </p:sp>
      <p:cxnSp>
        <p:nvCxnSpPr>
          <p:cNvPr id="2155" name="Google Shape;2155;p119"/>
          <p:cNvCxnSpPr/>
          <p:nvPr/>
        </p:nvCxnSpPr>
        <p:spPr>
          <a:xfrm rot="10800000">
            <a:off x="3401300" y="4320950"/>
            <a:ext cx="2289900" cy="0"/>
          </a:xfrm>
          <a:prstGeom prst="straightConnector1">
            <a:avLst/>
          </a:prstGeom>
          <a:noFill/>
          <a:ln cap="flat" cmpd="sng" w="28575">
            <a:solidFill>
              <a:schemeClr val="dk2"/>
            </a:solidFill>
            <a:prstDash val="solid"/>
            <a:round/>
            <a:headEnd len="med" w="med" type="none"/>
            <a:tailEnd len="med" w="med" type="triangle"/>
          </a:ln>
        </p:spPr>
      </p:cxnSp>
      <p:sp>
        <p:nvSpPr>
          <p:cNvPr id="2156" name="Google Shape;2156;p119"/>
          <p:cNvSpPr txBox="1"/>
          <p:nvPr/>
        </p:nvSpPr>
        <p:spPr>
          <a:xfrm>
            <a:off x="4187925" y="3943900"/>
            <a:ext cx="9765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Ubuntu Condensed"/>
                <a:ea typeface="Ubuntu Condensed"/>
                <a:cs typeface="Ubuntu Condensed"/>
                <a:sym typeface="Ubuntu Condensed"/>
              </a:rPr>
              <a:t>HTTP 200</a:t>
            </a:r>
            <a:endParaRPr>
              <a:solidFill>
                <a:srgbClr val="6AA84F"/>
              </a:solidFill>
              <a:latin typeface="Ubuntu Condensed"/>
              <a:ea typeface="Ubuntu Condensed"/>
              <a:cs typeface="Ubuntu Condensed"/>
              <a:sym typeface="Ubuntu Condensed"/>
            </a:endParaRPr>
          </a:p>
        </p:txBody>
      </p:sp>
      <p:cxnSp>
        <p:nvCxnSpPr>
          <p:cNvPr id="2157" name="Google Shape;2157;p119"/>
          <p:cNvCxnSpPr/>
          <p:nvPr/>
        </p:nvCxnSpPr>
        <p:spPr>
          <a:xfrm>
            <a:off x="1531550" y="1492800"/>
            <a:ext cx="0" cy="3015000"/>
          </a:xfrm>
          <a:prstGeom prst="straightConnector1">
            <a:avLst/>
          </a:prstGeom>
          <a:noFill/>
          <a:ln cap="flat" cmpd="sng" w="28575">
            <a:solidFill>
              <a:schemeClr val="dk2"/>
            </a:solidFill>
            <a:prstDash val="solid"/>
            <a:round/>
            <a:headEnd len="med" w="med" type="none"/>
            <a:tailEnd len="med" w="med" type="triangle"/>
          </a:ln>
        </p:spPr>
      </p:cxnSp>
      <p:sp>
        <p:nvSpPr>
          <p:cNvPr id="2158" name="Google Shape;2158;p119"/>
          <p:cNvSpPr txBox="1"/>
          <p:nvPr/>
        </p:nvSpPr>
        <p:spPr>
          <a:xfrm>
            <a:off x="947189" y="2806638"/>
            <a:ext cx="8709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Condensed"/>
                <a:ea typeface="Ubuntu Condensed"/>
                <a:cs typeface="Ubuntu Condensed"/>
                <a:sym typeface="Ubuntu Condensed"/>
              </a:rPr>
              <a:t>time</a:t>
            </a:r>
            <a:endParaRPr>
              <a:latin typeface="Ubuntu Condensed"/>
              <a:ea typeface="Ubuntu Condensed"/>
              <a:cs typeface="Ubuntu Condensed"/>
              <a:sym typeface="Ubuntu Condensed"/>
            </a:endParaRPr>
          </a:p>
        </p:txBody>
      </p:sp>
      <p:sp>
        <p:nvSpPr>
          <p:cNvPr id="2159" name="Google Shape;2159;p119"/>
          <p:cNvSpPr/>
          <p:nvPr/>
        </p:nvSpPr>
        <p:spPr>
          <a:xfrm rot="5400000">
            <a:off x="2638649" y="1903625"/>
            <a:ext cx="403800" cy="3492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19"/>
          <p:cNvSpPr/>
          <p:nvPr/>
        </p:nvSpPr>
        <p:spPr>
          <a:xfrm rot="5400000">
            <a:off x="2638649" y="2894225"/>
            <a:ext cx="403800" cy="3492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19"/>
          <p:cNvSpPr/>
          <p:nvPr/>
        </p:nvSpPr>
        <p:spPr>
          <a:xfrm rot="5400000">
            <a:off x="2638649" y="3884825"/>
            <a:ext cx="403800" cy="3492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DRM (widevine, playready, fairplay)</a:t>
            </a:r>
            <a:endParaRPr/>
          </a:p>
        </p:txBody>
      </p:sp>
      <p:sp>
        <p:nvSpPr>
          <p:cNvPr id="2167" name="Google Shape;2167;p120"/>
          <p:cNvSpPr/>
          <p:nvPr/>
        </p:nvSpPr>
        <p:spPr>
          <a:xfrm>
            <a:off x="740325" y="1467375"/>
            <a:ext cx="1787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new_video.mp4</a:t>
            </a:r>
            <a:endParaRPr>
              <a:latin typeface="Ubuntu"/>
              <a:ea typeface="Ubuntu"/>
              <a:cs typeface="Ubuntu"/>
              <a:sym typeface="Ubuntu"/>
            </a:endParaRPr>
          </a:p>
        </p:txBody>
      </p:sp>
      <p:cxnSp>
        <p:nvCxnSpPr>
          <p:cNvPr id="2168" name="Google Shape;2168;p120"/>
          <p:cNvCxnSpPr/>
          <p:nvPr/>
        </p:nvCxnSpPr>
        <p:spPr>
          <a:xfrm>
            <a:off x="4714875" y="1374550"/>
            <a:ext cx="0" cy="2305800"/>
          </a:xfrm>
          <a:prstGeom prst="straightConnector1">
            <a:avLst/>
          </a:prstGeom>
          <a:noFill/>
          <a:ln cap="flat" cmpd="sng" w="9525">
            <a:solidFill>
              <a:schemeClr val="dk2"/>
            </a:solidFill>
            <a:prstDash val="dash"/>
            <a:round/>
            <a:headEnd len="med" w="med" type="none"/>
            <a:tailEnd len="med" w="med" type="none"/>
          </a:ln>
        </p:spPr>
      </p:cxnSp>
      <p:sp>
        <p:nvSpPr>
          <p:cNvPr id="2169" name="Google Shape;2169;p120"/>
          <p:cNvSpPr/>
          <p:nvPr/>
        </p:nvSpPr>
        <p:spPr>
          <a:xfrm>
            <a:off x="740325" y="2417900"/>
            <a:ext cx="10482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encoding</a:t>
            </a:r>
            <a:endParaRPr>
              <a:latin typeface="Ubuntu"/>
              <a:ea typeface="Ubuntu"/>
              <a:cs typeface="Ubuntu"/>
              <a:sym typeface="Ubuntu"/>
            </a:endParaRPr>
          </a:p>
        </p:txBody>
      </p:sp>
      <p:sp>
        <p:nvSpPr>
          <p:cNvPr id="2170" name="Google Shape;2170;p120"/>
          <p:cNvSpPr/>
          <p:nvPr/>
        </p:nvSpPr>
        <p:spPr>
          <a:xfrm>
            <a:off x="2727600" y="2417900"/>
            <a:ext cx="1787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DRM servers</a:t>
            </a:r>
            <a:br>
              <a:rPr lang="en">
                <a:latin typeface="Ubuntu"/>
                <a:ea typeface="Ubuntu"/>
                <a:cs typeface="Ubuntu"/>
                <a:sym typeface="Ubuntu"/>
              </a:rPr>
            </a:br>
            <a:r>
              <a:rPr lang="en">
                <a:latin typeface="Ubuntu"/>
                <a:ea typeface="Ubuntu"/>
                <a:cs typeface="Ubuntu"/>
                <a:sym typeface="Ubuntu"/>
              </a:rPr>
              <a:t>Apple, M$, Google</a:t>
            </a:r>
            <a:endParaRPr>
              <a:latin typeface="Ubuntu"/>
              <a:ea typeface="Ubuntu"/>
              <a:cs typeface="Ubuntu"/>
              <a:sym typeface="Ubuntu"/>
            </a:endParaRPr>
          </a:p>
        </p:txBody>
      </p:sp>
      <p:sp>
        <p:nvSpPr>
          <p:cNvPr id="2171" name="Google Shape;2171;p120"/>
          <p:cNvSpPr/>
          <p:nvPr/>
        </p:nvSpPr>
        <p:spPr>
          <a:xfrm>
            <a:off x="740325" y="3994450"/>
            <a:ext cx="7950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CDN</a:t>
            </a:r>
            <a:endParaRPr>
              <a:latin typeface="Ubuntu"/>
              <a:ea typeface="Ubuntu"/>
              <a:cs typeface="Ubuntu"/>
              <a:sym typeface="Ubuntu"/>
            </a:endParaRPr>
          </a:p>
        </p:txBody>
      </p:sp>
      <p:sp>
        <p:nvSpPr>
          <p:cNvPr id="2172" name="Google Shape;2172;p120"/>
          <p:cNvSpPr/>
          <p:nvPr/>
        </p:nvSpPr>
        <p:spPr>
          <a:xfrm>
            <a:off x="6236000" y="137455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2173" name="Google Shape;2173;p120"/>
          <p:cNvSpPr/>
          <p:nvPr/>
        </p:nvSpPr>
        <p:spPr>
          <a:xfrm rot="5400000">
            <a:off x="6762324" y="1707375"/>
            <a:ext cx="403800" cy="349200"/>
          </a:xfrm>
          <a:prstGeom prst="triangl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4" name="Google Shape;2174;p120"/>
          <p:cNvCxnSpPr/>
          <p:nvPr/>
        </p:nvCxnSpPr>
        <p:spPr>
          <a:xfrm flipH="1">
            <a:off x="4374725" y="1519250"/>
            <a:ext cx="1859400" cy="919500"/>
          </a:xfrm>
          <a:prstGeom prst="straightConnector1">
            <a:avLst/>
          </a:prstGeom>
          <a:noFill/>
          <a:ln cap="flat" cmpd="sng" w="28575">
            <a:solidFill>
              <a:schemeClr val="dk2"/>
            </a:solidFill>
            <a:prstDash val="solid"/>
            <a:round/>
            <a:headEnd len="med" w="med" type="none"/>
            <a:tailEnd len="med" w="med" type="triangle"/>
          </a:ln>
        </p:spPr>
      </p:cxnSp>
      <p:cxnSp>
        <p:nvCxnSpPr>
          <p:cNvPr id="2175" name="Google Shape;2175;p120"/>
          <p:cNvCxnSpPr/>
          <p:nvPr/>
        </p:nvCxnSpPr>
        <p:spPr>
          <a:xfrm flipH="1">
            <a:off x="4524300" y="1934738"/>
            <a:ext cx="1821000" cy="956100"/>
          </a:xfrm>
          <a:prstGeom prst="straightConnector1">
            <a:avLst/>
          </a:prstGeom>
          <a:noFill/>
          <a:ln cap="flat" cmpd="sng" w="28575">
            <a:solidFill>
              <a:schemeClr val="dk2"/>
            </a:solidFill>
            <a:prstDash val="solid"/>
            <a:round/>
            <a:headEnd len="med" w="med" type="triangle"/>
            <a:tailEnd len="med" w="med" type="none"/>
          </a:ln>
        </p:spPr>
      </p:cxnSp>
      <p:cxnSp>
        <p:nvCxnSpPr>
          <p:cNvPr id="2176" name="Google Shape;2176;p120"/>
          <p:cNvCxnSpPr/>
          <p:nvPr/>
        </p:nvCxnSpPr>
        <p:spPr>
          <a:xfrm flipH="1">
            <a:off x="1250425" y="1995325"/>
            <a:ext cx="10500" cy="519600"/>
          </a:xfrm>
          <a:prstGeom prst="straightConnector1">
            <a:avLst/>
          </a:prstGeom>
          <a:noFill/>
          <a:ln cap="flat" cmpd="sng" w="28575">
            <a:solidFill>
              <a:schemeClr val="dk2"/>
            </a:solidFill>
            <a:prstDash val="solid"/>
            <a:round/>
            <a:headEnd len="med" w="med" type="none"/>
            <a:tailEnd len="med" w="med" type="triangle"/>
          </a:ln>
        </p:spPr>
      </p:cxnSp>
      <p:cxnSp>
        <p:nvCxnSpPr>
          <p:cNvPr id="2177" name="Google Shape;2177;p120"/>
          <p:cNvCxnSpPr/>
          <p:nvPr/>
        </p:nvCxnSpPr>
        <p:spPr>
          <a:xfrm>
            <a:off x="1788525" y="2628050"/>
            <a:ext cx="939000" cy="0"/>
          </a:xfrm>
          <a:prstGeom prst="straightConnector1">
            <a:avLst/>
          </a:prstGeom>
          <a:noFill/>
          <a:ln cap="flat" cmpd="sng" w="28575">
            <a:solidFill>
              <a:schemeClr val="dk2"/>
            </a:solidFill>
            <a:prstDash val="solid"/>
            <a:round/>
            <a:headEnd len="med" w="med" type="none"/>
            <a:tailEnd len="med" w="med" type="triangle"/>
          </a:ln>
        </p:spPr>
      </p:cxnSp>
      <p:sp>
        <p:nvSpPr>
          <p:cNvPr id="2178" name="Google Shape;2178;p120"/>
          <p:cNvSpPr/>
          <p:nvPr/>
        </p:nvSpPr>
        <p:spPr>
          <a:xfrm>
            <a:off x="740325" y="3206175"/>
            <a:ext cx="37839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dash_encrypted_</a:t>
            </a:r>
            <a:r>
              <a:rPr b="1" lang="en">
                <a:latin typeface="Ubuntu"/>
                <a:ea typeface="Ubuntu"/>
                <a:cs typeface="Ubuntu"/>
                <a:sym typeface="Ubuntu"/>
              </a:rPr>
              <a:t>new_video.mp4</a:t>
            </a:r>
            <a:endParaRPr b="1">
              <a:latin typeface="Ubuntu"/>
              <a:ea typeface="Ubuntu"/>
              <a:cs typeface="Ubuntu"/>
              <a:sym typeface="Ubuntu"/>
            </a:endParaRPr>
          </a:p>
        </p:txBody>
      </p:sp>
      <p:cxnSp>
        <p:nvCxnSpPr>
          <p:cNvPr id="2179" name="Google Shape;2179;p120"/>
          <p:cNvCxnSpPr/>
          <p:nvPr/>
        </p:nvCxnSpPr>
        <p:spPr>
          <a:xfrm>
            <a:off x="1788525" y="2780450"/>
            <a:ext cx="939000" cy="0"/>
          </a:xfrm>
          <a:prstGeom prst="straightConnector1">
            <a:avLst/>
          </a:prstGeom>
          <a:noFill/>
          <a:ln cap="flat" cmpd="sng" w="28575">
            <a:solidFill>
              <a:schemeClr val="dk2"/>
            </a:solidFill>
            <a:prstDash val="solid"/>
            <a:round/>
            <a:headEnd len="med" w="med" type="triangle"/>
            <a:tailEnd len="med" w="med" type="none"/>
          </a:ln>
        </p:spPr>
      </p:cxnSp>
      <p:cxnSp>
        <p:nvCxnSpPr>
          <p:cNvPr id="2180" name="Google Shape;2180;p120"/>
          <p:cNvCxnSpPr/>
          <p:nvPr/>
        </p:nvCxnSpPr>
        <p:spPr>
          <a:xfrm>
            <a:off x="1250425" y="2933700"/>
            <a:ext cx="0" cy="352500"/>
          </a:xfrm>
          <a:prstGeom prst="straightConnector1">
            <a:avLst/>
          </a:prstGeom>
          <a:noFill/>
          <a:ln cap="flat" cmpd="sng" w="28575">
            <a:solidFill>
              <a:schemeClr val="dk2"/>
            </a:solidFill>
            <a:prstDash val="solid"/>
            <a:round/>
            <a:headEnd len="med" w="med" type="none"/>
            <a:tailEnd len="med" w="med" type="triangle"/>
          </a:ln>
        </p:spPr>
      </p:cxnSp>
      <p:cxnSp>
        <p:nvCxnSpPr>
          <p:cNvPr id="2181" name="Google Shape;2181;p120"/>
          <p:cNvCxnSpPr/>
          <p:nvPr/>
        </p:nvCxnSpPr>
        <p:spPr>
          <a:xfrm>
            <a:off x="2469625" y="3771900"/>
            <a:ext cx="0" cy="352500"/>
          </a:xfrm>
          <a:prstGeom prst="straightConnector1">
            <a:avLst/>
          </a:prstGeom>
          <a:noFill/>
          <a:ln cap="flat" cmpd="sng" w="28575">
            <a:solidFill>
              <a:schemeClr val="dk2"/>
            </a:solidFill>
            <a:prstDash val="solid"/>
            <a:round/>
            <a:headEnd len="med" w="med" type="none"/>
            <a:tailEnd len="med" w="med" type="triangle"/>
          </a:ln>
        </p:spPr>
      </p:cxnSp>
      <p:cxnSp>
        <p:nvCxnSpPr>
          <p:cNvPr id="2182" name="Google Shape;2182;p120"/>
          <p:cNvCxnSpPr/>
          <p:nvPr/>
        </p:nvCxnSpPr>
        <p:spPr>
          <a:xfrm>
            <a:off x="6538925" y="2281250"/>
            <a:ext cx="7500" cy="1694700"/>
          </a:xfrm>
          <a:prstGeom prst="straightConnector1">
            <a:avLst/>
          </a:prstGeom>
          <a:noFill/>
          <a:ln cap="flat" cmpd="sng" w="28575">
            <a:solidFill>
              <a:schemeClr val="dk2"/>
            </a:solidFill>
            <a:prstDash val="solid"/>
            <a:round/>
            <a:headEnd len="med" w="med" type="none"/>
            <a:tailEnd len="med" w="med" type="triangle"/>
          </a:ln>
        </p:spPr>
      </p:cxnSp>
      <p:cxnSp>
        <p:nvCxnSpPr>
          <p:cNvPr id="2183" name="Google Shape;2183;p120"/>
          <p:cNvCxnSpPr/>
          <p:nvPr/>
        </p:nvCxnSpPr>
        <p:spPr>
          <a:xfrm>
            <a:off x="7148525" y="2281250"/>
            <a:ext cx="7500" cy="1694700"/>
          </a:xfrm>
          <a:prstGeom prst="straightConnector1">
            <a:avLst/>
          </a:prstGeom>
          <a:noFill/>
          <a:ln cap="flat" cmpd="sng" w="28575">
            <a:solidFill>
              <a:schemeClr val="dk2"/>
            </a:solidFill>
            <a:prstDash val="solid"/>
            <a:round/>
            <a:headEnd len="med" w="med" type="triangl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87" name="Shape 2187"/>
        <p:cNvGrpSpPr/>
        <p:nvPr/>
      </p:nvGrpSpPr>
      <p:grpSpPr>
        <a:xfrm>
          <a:off x="0" y="0"/>
          <a:ext cx="0" cy="0"/>
          <a:chOff x="0" y="0"/>
          <a:chExt cx="0" cy="0"/>
        </a:xfrm>
      </p:grpSpPr>
      <p:sp>
        <p:nvSpPr>
          <p:cNvPr id="2188" name="Google Shape;2188;p121"/>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Encoding  parameters: the whys</a:t>
            </a:r>
            <a:endParaRPr sz="3600">
              <a:solidFill>
                <a:srgbClr val="F3F3F3"/>
              </a:solidFill>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5" name="Shape 365"/>
        <p:cNvGrpSpPr/>
        <p:nvPr/>
      </p:nvGrpSpPr>
      <p:grpSpPr>
        <a:xfrm>
          <a:off x="0" y="0"/>
          <a:ext cx="0" cy="0"/>
          <a:chOff x="0" y="0"/>
          <a:chExt cx="0" cy="0"/>
        </a:xfrm>
      </p:grpSpPr>
      <p:sp>
        <p:nvSpPr>
          <p:cNvPr id="366" name="Google Shape;366;p23"/>
          <p:cNvSpPr/>
          <p:nvPr/>
        </p:nvSpPr>
        <p:spPr>
          <a:xfrm>
            <a:off x="59125" y="59125"/>
            <a:ext cx="9001200" cy="5025300"/>
          </a:xfrm>
          <a:prstGeom prst="rect">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colors from RGB</a:t>
            </a:r>
            <a:endParaRPr/>
          </a:p>
        </p:txBody>
      </p:sp>
      <p:pic>
        <p:nvPicPr>
          <p:cNvPr descr="img_13731.jpg" id="368" name="Google Shape;368;p23"/>
          <p:cNvPicPr preferRelativeResize="0"/>
          <p:nvPr/>
        </p:nvPicPr>
        <p:blipFill>
          <a:blip r:embed="rId3">
            <a:alphaModFix/>
          </a:blip>
          <a:stretch>
            <a:fillRect/>
          </a:stretch>
        </p:blipFill>
        <p:spPr>
          <a:xfrm>
            <a:off x="560346" y="1560421"/>
            <a:ext cx="3622800" cy="2705500"/>
          </a:xfrm>
          <a:prstGeom prst="rect">
            <a:avLst/>
          </a:prstGeom>
          <a:noFill/>
          <a:ln>
            <a:noFill/>
          </a:ln>
        </p:spPr>
      </p:pic>
      <p:sp>
        <p:nvSpPr>
          <p:cNvPr id="369" name="Google Shape;369;p23"/>
          <p:cNvSpPr txBox="1"/>
          <p:nvPr/>
        </p:nvSpPr>
        <p:spPr>
          <a:xfrm>
            <a:off x="276700" y="4561750"/>
            <a:ext cx="8555700" cy="8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https://lightingstudio.wordpress.com/2012/03/27/week5-light-object-shadow-contrast/</a:t>
            </a:r>
            <a:endParaRPr sz="1600"/>
          </a:p>
        </p:txBody>
      </p:sp>
      <p:pic>
        <p:nvPicPr>
          <p:cNvPr descr="img_13891.jpg" id="370" name="Google Shape;370;p23"/>
          <p:cNvPicPr preferRelativeResize="0"/>
          <p:nvPr/>
        </p:nvPicPr>
        <p:blipFill>
          <a:blip r:embed="rId4">
            <a:alphaModFix/>
          </a:blip>
          <a:stretch>
            <a:fillRect/>
          </a:stretch>
        </p:blipFill>
        <p:spPr>
          <a:xfrm>
            <a:off x="4785471" y="1560446"/>
            <a:ext cx="3622800" cy="270546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CBR vs VBR</a:t>
            </a:r>
            <a:endParaRPr/>
          </a:p>
        </p:txBody>
      </p:sp>
      <p:sp>
        <p:nvSpPr>
          <p:cNvPr id="2194" name="Google Shape;2194;p122"/>
          <p:cNvSpPr txBox="1"/>
          <p:nvPr>
            <p:ph idx="1" type="body"/>
          </p:nvPr>
        </p:nvSpPr>
        <p:spPr>
          <a:xfrm>
            <a:off x="311700" y="1533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LIVE</a:t>
            </a:r>
            <a:r>
              <a:rPr lang="en"/>
              <a:t>: CBR, the biggest problem is bandwidth, VBR might cause lots of rebufferings, latency is critical, small hiccups are acceptable.</a:t>
            </a:r>
            <a:endParaRPr/>
          </a:p>
          <a:p>
            <a:pPr indent="0" lvl="0" marL="0" rtl="0" algn="l">
              <a:spcBef>
                <a:spcPts val="1600"/>
              </a:spcBef>
              <a:spcAft>
                <a:spcPts val="0"/>
              </a:spcAft>
              <a:buNone/>
            </a:pPr>
            <a:r>
              <a:rPr b="1" lang="en"/>
              <a:t>VOD progressive download</a:t>
            </a:r>
            <a:r>
              <a:rPr lang="en"/>
              <a:t>: “Constrained” VBR - min 50% of TARGET max 200%.</a:t>
            </a:r>
            <a:endParaRPr/>
          </a:p>
          <a:p>
            <a:pPr indent="0" lvl="0" marL="0" rtl="0" algn="l">
              <a:spcBef>
                <a:spcPts val="1600"/>
              </a:spcBef>
              <a:spcAft>
                <a:spcPts val="1600"/>
              </a:spcAft>
              <a:buNone/>
            </a:pPr>
            <a:r>
              <a:rPr b="1" lang="en"/>
              <a:t>VOD adaptive streaming</a:t>
            </a:r>
            <a:r>
              <a:rPr lang="en"/>
              <a:t>: “Constrained” VBR - min 85-100% of TARGET max 125-150%</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pic>
        <p:nvPicPr>
          <p:cNvPr descr="Adobe H264_Figure 1.jpg" id="2199" name="Google Shape;2199;p123"/>
          <p:cNvPicPr preferRelativeResize="0"/>
          <p:nvPr/>
        </p:nvPicPr>
        <p:blipFill>
          <a:blip r:embed="rId3">
            <a:alphaModFix/>
          </a:blip>
          <a:stretch>
            <a:fillRect/>
          </a:stretch>
        </p:blipFill>
        <p:spPr>
          <a:xfrm>
            <a:off x="766763" y="466725"/>
            <a:ext cx="7610475" cy="42100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Profiles for iOS-like &gt;= High 3.1 </a:t>
            </a:r>
            <a:endParaRPr/>
          </a:p>
        </p:txBody>
      </p:sp>
      <p:pic>
        <p:nvPicPr>
          <p:cNvPr descr="101508-TuneUp-Table-1-ORG.jpg" id="2205" name="Google Shape;2205;p124"/>
          <p:cNvPicPr preferRelativeResize="0"/>
          <p:nvPr/>
        </p:nvPicPr>
        <p:blipFill>
          <a:blip r:embed="rId3">
            <a:alphaModFix/>
          </a:blip>
          <a:stretch>
            <a:fillRect/>
          </a:stretch>
        </p:blipFill>
        <p:spPr>
          <a:xfrm>
            <a:off x="666450" y="1800429"/>
            <a:ext cx="7811099" cy="1916150"/>
          </a:xfrm>
          <a:prstGeom prst="rect">
            <a:avLst/>
          </a:prstGeom>
          <a:noFill/>
          <a:ln>
            <a:noFill/>
          </a:ln>
        </p:spPr>
      </p:pic>
      <p:sp>
        <p:nvSpPr>
          <p:cNvPr id="2206" name="Google Shape;2206;p124"/>
          <p:cNvSpPr txBox="1"/>
          <p:nvPr/>
        </p:nvSpPr>
        <p:spPr>
          <a:xfrm>
            <a:off x="637125" y="4164950"/>
            <a:ext cx="7811100" cy="7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Ubuntu"/>
                <a:ea typeface="Ubuntu"/>
                <a:cs typeface="Ubuntu"/>
                <a:sym typeface="Ubuntu"/>
                <a:hlinkClick r:id="rId4"/>
              </a:rPr>
              <a:t>https://developer.apple.com/library/content/technotes/tn2224/_index.html</a:t>
            </a:r>
            <a:endParaRPr>
              <a:latin typeface="Ubuntu"/>
              <a:ea typeface="Ubuntu"/>
              <a:cs typeface="Ubuntu"/>
              <a:sym typeface="Ubuntu"/>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Profiles for Android-like &gt;= High 3.1 </a:t>
            </a:r>
            <a:endParaRPr/>
          </a:p>
        </p:txBody>
      </p:sp>
      <p:pic>
        <p:nvPicPr>
          <p:cNvPr descr="Screen Shot 2017-01-22 at 4.02.09 PM.png" id="2212" name="Google Shape;2212;p125"/>
          <p:cNvPicPr preferRelativeResize="0"/>
          <p:nvPr/>
        </p:nvPicPr>
        <p:blipFill>
          <a:blip r:embed="rId3">
            <a:alphaModFix/>
          </a:blip>
          <a:stretch>
            <a:fillRect/>
          </a:stretch>
        </p:blipFill>
        <p:spPr>
          <a:xfrm>
            <a:off x="186217" y="1206526"/>
            <a:ext cx="8771574" cy="34657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 and B</a:t>
            </a:r>
            <a:r>
              <a:rPr lang="en"/>
              <a:t> are lighter but they require search for frames back or forward.</a:t>
            </a:r>
            <a:endParaRPr/>
          </a:p>
          <a:p>
            <a:pPr indent="0" lvl="0" marL="0" rtl="0" algn="l">
              <a:spcBef>
                <a:spcPts val="1600"/>
              </a:spcBef>
              <a:spcAft>
                <a:spcPts val="0"/>
              </a:spcAft>
              <a:buNone/>
            </a:pPr>
            <a:r>
              <a:rPr b="1" lang="en"/>
              <a:t>Adjust keyframe</a:t>
            </a:r>
            <a:r>
              <a:rPr lang="en"/>
              <a:t> (I) interval insertion to 2,3,4 or 5 seconds, otherwise in VBR you’re just wasting resources</a:t>
            </a:r>
            <a:endParaRPr/>
          </a:p>
          <a:p>
            <a:pPr indent="0" lvl="0" marL="0" rtl="0" algn="l">
              <a:spcBef>
                <a:spcPts val="1600"/>
              </a:spcBef>
              <a:spcAft>
                <a:spcPts val="0"/>
              </a:spcAft>
              <a:buNone/>
            </a:pPr>
            <a:r>
              <a:rPr b="1" lang="en"/>
              <a:t>Adjust your keyframes</a:t>
            </a:r>
            <a:r>
              <a:rPr lang="en"/>
              <a:t> considering your chunk size, it should be a multiple of it. Ex: chunk of 6s therefore I-Frame each 1s or 2s</a:t>
            </a:r>
            <a:endParaRPr/>
          </a:p>
          <a:p>
            <a:pPr indent="0" lvl="0" marL="0" rtl="0" algn="l">
              <a:spcBef>
                <a:spcPts val="1600"/>
              </a:spcBef>
              <a:spcAft>
                <a:spcPts val="0"/>
              </a:spcAft>
              <a:buNone/>
            </a:pPr>
            <a:r>
              <a:rPr b="1" lang="en"/>
              <a:t>Turn off</a:t>
            </a:r>
            <a:r>
              <a:rPr lang="en"/>
              <a:t> ‘keyframe scene detection”</a:t>
            </a:r>
            <a:endParaRPr/>
          </a:p>
          <a:p>
            <a:pPr indent="0" lvl="0" marL="0" rtl="0" algn="l">
              <a:spcBef>
                <a:spcPts val="1600"/>
              </a:spcBef>
              <a:spcAft>
                <a:spcPts val="1600"/>
              </a:spcAft>
              <a:buNone/>
            </a:pPr>
            <a:r>
              <a:rPr lang="en"/>
              <a:t>Yes to </a:t>
            </a:r>
            <a:r>
              <a:rPr b="1" lang="en"/>
              <a:t>B frame</a:t>
            </a:r>
            <a:r>
              <a:rPr lang="en"/>
              <a:t>, “magic number” between 3-4</a:t>
            </a:r>
            <a:endParaRPr/>
          </a:p>
        </p:txBody>
      </p:sp>
      <p:sp>
        <p:nvSpPr>
          <p:cNvPr id="2218" name="Google Shape;2218;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 types and GOP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pic>
        <p:nvPicPr>
          <p:cNvPr descr="H264config_29.jpg" id="2223" name="Google Shape;2223;p127"/>
          <p:cNvPicPr preferRelativeResize="0"/>
          <p:nvPr/>
        </p:nvPicPr>
        <p:blipFill rotWithShape="1">
          <a:blip r:embed="rId3">
            <a:alphaModFix/>
          </a:blip>
          <a:srcRect b="0" l="2886" r="2488" t="12388"/>
          <a:stretch/>
        </p:blipFill>
        <p:spPr>
          <a:xfrm>
            <a:off x="1667875" y="1017725"/>
            <a:ext cx="5832175" cy="4049800"/>
          </a:xfrm>
          <a:prstGeom prst="rect">
            <a:avLst/>
          </a:prstGeom>
          <a:noFill/>
          <a:ln>
            <a:noFill/>
          </a:ln>
        </p:spPr>
      </p:pic>
      <p:sp>
        <p:nvSpPr>
          <p:cNvPr id="2224" name="Google Shape;2224;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B-Frame magic</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Bits per pixel</a:t>
            </a:r>
            <a:endParaRPr/>
          </a:p>
        </p:txBody>
      </p:sp>
      <p:sp>
        <p:nvSpPr>
          <p:cNvPr id="2230" name="Google Shape;2230;p128"/>
          <p:cNvSpPr txBox="1"/>
          <p:nvPr>
            <p:ph idx="1" type="body"/>
          </p:nvPr>
        </p:nvSpPr>
        <p:spPr>
          <a:xfrm>
            <a:off x="311700" y="16044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resolution for 2.5Mbps?</a:t>
            </a:r>
            <a:endParaRPr/>
          </a:p>
          <a:p>
            <a:pPr indent="0" lvl="0" marL="0" rtl="0" algn="l">
              <a:spcBef>
                <a:spcPts val="1600"/>
              </a:spcBef>
              <a:spcAft>
                <a:spcPts val="0"/>
              </a:spcAft>
              <a:buNone/>
            </a:pPr>
            <a:r>
              <a:rPr lang="en"/>
              <a:t>Let’s try:</a:t>
            </a:r>
            <a:endParaRPr/>
          </a:p>
          <a:p>
            <a:pPr indent="0" lvl="0" marL="0" rtl="0" algn="l">
              <a:spcBef>
                <a:spcPts val="1600"/>
              </a:spcBef>
              <a:spcAft>
                <a:spcPts val="0"/>
              </a:spcAft>
              <a:buNone/>
            </a:pPr>
            <a:r>
              <a:rPr lang="en">
                <a:solidFill>
                  <a:srgbClr val="999999"/>
                </a:solidFill>
              </a:rPr>
              <a:t>Height: 393, Width: 720 Pixels: 282960 Bitrate: 2500 FPS: 30 </a:t>
            </a:r>
            <a:endParaRPr>
              <a:solidFill>
                <a:srgbClr val="999999"/>
              </a:solidFill>
            </a:endParaRPr>
          </a:p>
          <a:p>
            <a:pPr indent="0" lvl="0" marL="0" rtl="0" algn="l">
              <a:spcBef>
                <a:spcPts val="1600"/>
              </a:spcBef>
              <a:spcAft>
                <a:spcPts val="0"/>
              </a:spcAft>
              <a:buNone/>
            </a:pPr>
            <a:r>
              <a:rPr b="1" lang="en"/>
              <a:t>BitsPerPixel</a:t>
            </a:r>
            <a:r>
              <a:rPr lang="en"/>
              <a:t>: Bitrate/(Pixels*FPS) </a:t>
            </a:r>
            <a:endParaRPr/>
          </a:p>
          <a:p>
            <a:pPr indent="0" lvl="0" marL="0" rtl="0" algn="l">
              <a:spcBef>
                <a:spcPts val="1600"/>
              </a:spcBef>
              <a:spcAft>
                <a:spcPts val="1600"/>
              </a:spcAft>
              <a:buNone/>
            </a:pPr>
            <a:r>
              <a:rPr lang="en"/>
              <a:t>1500/282960*30 = </a:t>
            </a:r>
            <a:r>
              <a:rPr b="1" lang="en"/>
              <a:t>0.2650551315</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lossless compression - entropy encoding</a:t>
            </a:r>
            <a:endParaRPr/>
          </a:p>
        </p:txBody>
      </p:sp>
      <p:sp>
        <p:nvSpPr>
          <p:cNvPr id="2236" name="Google Shape;2236;p129"/>
          <p:cNvSpPr txBox="1"/>
          <p:nvPr>
            <p:ph idx="1" type="body"/>
          </p:nvPr>
        </p:nvSpPr>
        <p:spPr>
          <a:xfrm>
            <a:off x="311700" y="1581775"/>
            <a:ext cx="8520600" cy="28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
              <a:t>CABAC</a:t>
            </a:r>
            <a:r>
              <a:rPr lang="en"/>
              <a:t> - more efficient, CPU intensive (battery and so on) [main, high profile]</a:t>
            </a:r>
            <a:endParaRPr/>
          </a:p>
          <a:p>
            <a:pPr indent="0" lvl="0" marL="0" rtl="0" algn="l">
              <a:spcBef>
                <a:spcPts val="1600"/>
              </a:spcBef>
              <a:spcAft>
                <a:spcPts val="1600"/>
              </a:spcAft>
              <a:buNone/>
            </a:pPr>
            <a:r>
              <a:rPr lang="en"/>
              <a:t>CAVLC - less efficient, CPU less intensive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Apple TN2224</a:t>
            </a:r>
            <a:endParaRPr/>
          </a:p>
        </p:txBody>
      </p:sp>
      <p:pic>
        <p:nvPicPr>
          <p:cNvPr descr="Screen Shot 2017-01-28 at 4.46.18 PM.png" id="2242" name="Google Shape;2242;p130"/>
          <p:cNvPicPr preferRelativeResize="0"/>
          <p:nvPr/>
        </p:nvPicPr>
        <p:blipFill>
          <a:blip r:embed="rId3">
            <a:alphaModFix/>
          </a:blip>
          <a:stretch>
            <a:fillRect/>
          </a:stretch>
        </p:blipFill>
        <p:spPr>
          <a:xfrm>
            <a:off x="1328725" y="1066800"/>
            <a:ext cx="6486525" cy="4076700"/>
          </a:xfrm>
          <a:prstGeom prst="rect">
            <a:avLst/>
          </a:prstGeom>
          <a:noFill/>
          <a:ln>
            <a:noFill/>
          </a:ln>
        </p:spPr>
      </p:pic>
      <p:sp>
        <p:nvSpPr>
          <p:cNvPr id="2243" name="Google Shape;2243;p130"/>
          <p:cNvSpPr/>
          <p:nvPr/>
        </p:nvSpPr>
        <p:spPr>
          <a:xfrm>
            <a:off x="6418500" y="1066800"/>
            <a:ext cx="1396800" cy="4076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47" name="Shape 2247"/>
        <p:cNvGrpSpPr/>
        <p:nvPr/>
      </p:nvGrpSpPr>
      <p:grpSpPr>
        <a:xfrm>
          <a:off x="0" y="0"/>
          <a:ext cx="0" cy="0"/>
          <a:chOff x="0" y="0"/>
          <a:chExt cx="0" cy="0"/>
        </a:xfrm>
      </p:grpSpPr>
      <p:sp>
        <p:nvSpPr>
          <p:cNvPr id="2248" name="Google Shape;2248;p131"/>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Bonus: </a:t>
            </a:r>
            <a:r>
              <a:rPr lang="en" sz="3600">
                <a:solidFill>
                  <a:srgbClr val="F3F3F3"/>
                </a:solidFill>
                <a:latin typeface="Ubuntu"/>
                <a:ea typeface="Ubuntu"/>
                <a:cs typeface="Ubuntu"/>
                <a:sym typeface="Ubuntu"/>
              </a:rPr>
              <a:t>audio codec</a:t>
            </a:r>
            <a:endParaRPr sz="3600">
              <a:solidFill>
                <a:srgbClr val="F3F3F3"/>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b="1" lang="en"/>
              <a:t>resolution</a:t>
            </a:r>
            <a:r>
              <a:rPr lang="en"/>
              <a:t>?</a:t>
            </a:r>
            <a:endParaRPr/>
          </a:p>
        </p:txBody>
      </p:sp>
      <p:grpSp>
        <p:nvGrpSpPr>
          <p:cNvPr id="376" name="Google Shape;376;p24"/>
          <p:cNvGrpSpPr/>
          <p:nvPr/>
        </p:nvGrpSpPr>
        <p:grpSpPr>
          <a:xfrm>
            <a:off x="3887788" y="2235550"/>
            <a:ext cx="1416000" cy="1321200"/>
            <a:chOff x="837700" y="2265350"/>
            <a:chExt cx="1416000" cy="1321200"/>
          </a:xfrm>
        </p:grpSpPr>
        <p:sp>
          <p:nvSpPr>
            <p:cNvPr id="377" name="Google Shape;377;p24"/>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4"/>
          <p:cNvSpPr txBox="1"/>
          <p:nvPr/>
        </p:nvSpPr>
        <p:spPr>
          <a:xfrm>
            <a:off x="3813263" y="3556750"/>
            <a:ext cx="15846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4</a:t>
            </a:r>
            <a:endParaRPr>
              <a:latin typeface="Ubuntu"/>
              <a:ea typeface="Ubuntu"/>
              <a:cs typeface="Ubuntu"/>
              <a:sym typeface="Ubuntu"/>
            </a:endParaRPr>
          </a:p>
        </p:txBody>
      </p:sp>
      <p:cxnSp>
        <p:nvCxnSpPr>
          <p:cNvPr id="394" name="Google Shape;394;p24"/>
          <p:cNvCxnSpPr/>
          <p:nvPr/>
        </p:nvCxnSpPr>
        <p:spPr>
          <a:xfrm flipH="1" rot="10800000">
            <a:off x="3752438" y="2076450"/>
            <a:ext cx="1574700" cy="6300"/>
          </a:xfrm>
          <a:prstGeom prst="straightConnector1">
            <a:avLst/>
          </a:prstGeom>
          <a:noFill/>
          <a:ln cap="flat" cmpd="sng" w="28575">
            <a:solidFill>
              <a:schemeClr val="dk2"/>
            </a:solidFill>
            <a:prstDash val="solid"/>
            <a:round/>
            <a:headEnd len="med" w="med" type="none"/>
            <a:tailEnd len="med" w="med" type="triangle"/>
          </a:ln>
        </p:spPr>
      </p:cxnSp>
      <p:cxnSp>
        <p:nvCxnSpPr>
          <p:cNvPr id="395" name="Google Shape;395;p24"/>
          <p:cNvCxnSpPr/>
          <p:nvPr/>
        </p:nvCxnSpPr>
        <p:spPr>
          <a:xfrm flipH="1">
            <a:off x="3746138" y="2076450"/>
            <a:ext cx="6300" cy="1439700"/>
          </a:xfrm>
          <a:prstGeom prst="straightConnector1">
            <a:avLst/>
          </a:prstGeom>
          <a:noFill/>
          <a:ln cap="flat" cmpd="sng" w="28575">
            <a:solidFill>
              <a:schemeClr val="dk2"/>
            </a:solidFill>
            <a:prstDash val="solid"/>
            <a:round/>
            <a:headEnd len="med" w="med" type="none"/>
            <a:tailEnd len="med" w="med" type="triangle"/>
          </a:ln>
        </p:spPr>
      </p:cxnSp>
      <p:sp>
        <p:nvSpPr>
          <p:cNvPr id="396" name="Google Shape;396;p24"/>
          <p:cNvSpPr txBox="1"/>
          <p:nvPr/>
        </p:nvSpPr>
        <p:spPr>
          <a:xfrm>
            <a:off x="5303800" y="2235550"/>
            <a:ext cx="359700" cy="132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4</a:t>
            </a:r>
            <a:endParaRPr>
              <a:latin typeface="Ubuntu"/>
              <a:ea typeface="Ubuntu"/>
              <a:cs typeface="Ubuntu"/>
              <a:sym typeface="Ubuntu"/>
            </a:endParaRPr>
          </a:p>
        </p:txBody>
      </p:sp>
      <p:sp>
        <p:nvSpPr>
          <p:cNvPr id="397" name="Google Shape;397;p24"/>
          <p:cNvSpPr txBox="1"/>
          <p:nvPr/>
        </p:nvSpPr>
        <p:spPr>
          <a:xfrm>
            <a:off x="3747488" y="1697850"/>
            <a:ext cx="15846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width</a:t>
            </a:r>
            <a:endParaRPr>
              <a:latin typeface="Ubuntu"/>
              <a:ea typeface="Ubuntu"/>
              <a:cs typeface="Ubuntu"/>
              <a:sym typeface="Ubuntu"/>
            </a:endParaRPr>
          </a:p>
        </p:txBody>
      </p:sp>
      <p:sp>
        <p:nvSpPr>
          <p:cNvPr id="398" name="Google Shape;398;p24"/>
          <p:cNvSpPr txBox="1"/>
          <p:nvPr/>
        </p:nvSpPr>
        <p:spPr>
          <a:xfrm>
            <a:off x="2562763" y="2510975"/>
            <a:ext cx="15846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height</a:t>
            </a:r>
            <a:endParaRPr>
              <a:latin typeface="Ubuntu"/>
              <a:ea typeface="Ubuntu"/>
              <a:cs typeface="Ubuntu"/>
              <a:sym typeface="Ubuntu"/>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 audio conversion</a:t>
            </a:r>
            <a:endParaRPr/>
          </a:p>
        </p:txBody>
      </p:sp>
      <p:pic>
        <p:nvPicPr>
          <p:cNvPr descr="1024px-A-D-A_Flow.svg.png" id="2254" name="Google Shape;2254;p132"/>
          <p:cNvPicPr preferRelativeResize="0"/>
          <p:nvPr/>
        </p:nvPicPr>
        <p:blipFill>
          <a:blip r:embed="rId3">
            <a:alphaModFix/>
          </a:blip>
          <a:stretch>
            <a:fillRect/>
          </a:stretch>
        </p:blipFill>
        <p:spPr>
          <a:xfrm>
            <a:off x="0" y="702870"/>
            <a:ext cx="9144000" cy="430410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Sampling (8,11, 32, 44.1, 48, 50, 88, 96, 192... kHz)</a:t>
            </a:r>
            <a:endParaRPr/>
          </a:p>
        </p:txBody>
      </p:sp>
      <p:pic>
        <p:nvPicPr>
          <p:cNvPr descr="Signal_Sampling.png" id="2260" name="Google Shape;2260;p133"/>
          <p:cNvPicPr preferRelativeResize="0"/>
          <p:nvPr/>
        </p:nvPicPr>
        <p:blipFill>
          <a:blip r:embed="rId3">
            <a:alphaModFix/>
          </a:blip>
          <a:stretch>
            <a:fillRect/>
          </a:stretch>
        </p:blipFill>
        <p:spPr>
          <a:xfrm>
            <a:off x="4310796" y="1500500"/>
            <a:ext cx="4403400" cy="2856025"/>
          </a:xfrm>
          <a:prstGeom prst="rect">
            <a:avLst/>
          </a:prstGeom>
          <a:noFill/>
          <a:ln>
            <a:noFill/>
          </a:ln>
        </p:spPr>
      </p:pic>
      <p:pic>
        <p:nvPicPr>
          <p:cNvPr descr="800px-Dsat_003.jpg" id="2261" name="Google Shape;2261;p133"/>
          <p:cNvPicPr preferRelativeResize="0"/>
          <p:nvPr/>
        </p:nvPicPr>
        <p:blipFill>
          <a:blip r:embed="rId4">
            <a:alphaModFix/>
          </a:blip>
          <a:stretch>
            <a:fillRect/>
          </a:stretch>
        </p:blipFill>
        <p:spPr>
          <a:xfrm>
            <a:off x="819800" y="2234095"/>
            <a:ext cx="2469050" cy="13888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 depth (16, 24, 32, 64... bits) quantization</a:t>
            </a:r>
            <a:endParaRPr/>
          </a:p>
        </p:txBody>
      </p:sp>
      <p:pic>
        <p:nvPicPr>
          <p:cNvPr descr="800px-4-bit-linear-PCM.svg.png" id="2267" name="Google Shape;2267;p134"/>
          <p:cNvPicPr preferRelativeResize="0"/>
          <p:nvPr/>
        </p:nvPicPr>
        <p:blipFill>
          <a:blip r:embed="rId3">
            <a:alphaModFix/>
          </a:blip>
          <a:stretch>
            <a:fillRect/>
          </a:stretch>
        </p:blipFill>
        <p:spPr>
          <a:xfrm>
            <a:off x="1821479" y="1017725"/>
            <a:ext cx="5501034" cy="412577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Channels 2</a:t>
            </a:r>
            <a:endParaRPr/>
          </a:p>
        </p:txBody>
      </p:sp>
      <p:pic>
        <p:nvPicPr>
          <p:cNvPr descr="SE4400aSP-large.jpg" id="2273" name="Google Shape;2273;p135"/>
          <p:cNvPicPr preferRelativeResize="0"/>
          <p:nvPr/>
        </p:nvPicPr>
        <p:blipFill>
          <a:blip r:embed="rId3">
            <a:alphaModFix/>
          </a:blip>
          <a:stretch>
            <a:fillRect/>
          </a:stretch>
        </p:blipFill>
        <p:spPr>
          <a:xfrm>
            <a:off x="1706975" y="1174423"/>
            <a:ext cx="5730051" cy="36748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Channels 16.2</a:t>
            </a:r>
            <a:endParaRPr/>
          </a:p>
        </p:txBody>
      </p:sp>
      <p:pic>
        <p:nvPicPr>
          <p:cNvPr descr="640px-Sound-10_2.svg.png" id="2279" name="Google Shape;2279;p136"/>
          <p:cNvPicPr preferRelativeResize="0"/>
          <p:nvPr/>
        </p:nvPicPr>
        <p:blipFill>
          <a:blip r:embed="rId3">
            <a:alphaModFix/>
          </a:blip>
          <a:stretch>
            <a:fillRect/>
          </a:stretch>
        </p:blipFill>
        <p:spPr>
          <a:xfrm>
            <a:off x="1524000" y="1222713"/>
            <a:ext cx="6096000" cy="34385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PCM encoder</a:t>
            </a:r>
            <a:endParaRPr/>
          </a:p>
        </p:txBody>
      </p:sp>
      <p:pic>
        <p:nvPicPr>
          <p:cNvPr descr="Screen Shot 2017-01-28 at 10.49.13 AM.png" id="2285" name="Google Shape;2285;p137"/>
          <p:cNvPicPr preferRelativeResize="0"/>
          <p:nvPr/>
        </p:nvPicPr>
        <p:blipFill rotWithShape="1">
          <a:blip r:embed="rId3">
            <a:alphaModFix/>
          </a:blip>
          <a:srcRect b="882" l="0" r="0" t="0"/>
          <a:stretch/>
        </p:blipFill>
        <p:spPr>
          <a:xfrm>
            <a:off x="1152525" y="1416425"/>
            <a:ext cx="6838950" cy="28984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AAC CODEC block</a:t>
            </a:r>
            <a:endParaRPr/>
          </a:p>
        </p:txBody>
      </p:sp>
      <p:pic>
        <p:nvPicPr>
          <p:cNvPr descr="Screen Shot 2017-01-28 at 10.34.35 AM.png" id="2291" name="Google Shape;2291;p138"/>
          <p:cNvPicPr preferRelativeResize="0"/>
          <p:nvPr/>
        </p:nvPicPr>
        <p:blipFill>
          <a:blip r:embed="rId3">
            <a:alphaModFix/>
          </a:blip>
          <a:stretch>
            <a:fillRect/>
          </a:stretch>
        </p:blipFill>
        <p:spPr>
          <a:xfrm>
            <a:off x="935863" y="1017725"/>
            <a:ext cx="7272275" cy="40669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95" name="Shape 2295"/>
        <p:cNvGrpSpPr/>
        <p:nvPr/>
      </p:nvGrpSpPr>
      <p:grpSpPr>
        <a:xfrm>
          <a:off x="0" y="0"/>
          <a:ext cx="0" cy="0"/>
          <a:chOff x="0" y="0"/>
          <a:chExt cx="0" cy="0"/>
        </a:xfrm>
      </p:grpSpPr>
      <p:sp>
        <p:nvSpPr>
          <p:cNvPr id="2296" name="Google Shape;2296;p139"/>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References</a:t>
            </a:r>
            <a:endParaRPr sz="3600">
              <a:solidFill>
                <a:srgbClr val="F3F3F3"/>
              </a:solidFill>
              <a:latin typeface="Ubuntu"/>
              <a:ea typeface="Ubuntu"/>
              <a:cs typeface="Ubuntu"/>
              <a:sym typeface="Ubuntu"/>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302" name="Google Shape;2302;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https://www.coursera.org/learn/digital/</a:t>
            </a:r>
            <a:endParaRPr/>
          </a:p>
          <a:p>
            <a:pPr indent="-342900" lvl="0" marL="457200" rtl="0" algn="l">
              <a:spcBef>
                <a:spcPts val="0"/>
              </a:spcBef>
              <a:spcAft>
                <a:spcPts val="0"/>
              </a:spcAft>
              <a:buSzPts val="1800"/>
              <a:buChar char="●"/>
            </a:pPr>
            <a:r>
              <a:rPr lang="en" u="sng">
                <a:solidFill>
                  <a:schemeClr val="hlink"/>
                </a:solidFill>
                <a:hlinkClick r:id="rId4"/>
              </a:rPr>
              <a:t>http://www.cambridgeincolour.com/tutorials/camera-sensors.htm</a:t>
            </a:r>
            <a:endParaRPr/>
          </a:p>
          <a:p>
            <a:pPr indent="-342900" lvl="0" marL="457200" rtl="0" algn="l">
              <a:spcBef>
                <a:spcPts val="0"/>
              </a:spcBef>
              <a:spcAft>
                <a:spcPts val="0"/>
              </a:spcAft>
              <a:buSzPts val="1800"/>
              <a:buChar char="●"/>
            </a:pPr>
            <a:r>
              <a:rPr lang="en" u="sng">
                <a:solidFill>
                  <a:schemeClr val="hlink"/>
                </a:solidFill>
                <a:hlinkClick r:id="rId5"/>
              </a:rPr>
              <a:t>https://en.wikipedia.org/wiki/Intra-frame_coding</a:t>
            </a:r>
            <a:endParaRPr/>
          </a:p>
          <a:p>
            <a:pPr indent="-342900" lvl="0" marL="457200" rtl="0" algn="l">
              <a:spcBef>
                <a:spcPts val="0"/>
              </a:spcBef>
              <a:spcAft>
                <a:spcPts val="0"/>
              </a:spcAft>
              <a:buSzPts val="1800"/>
              <a:buChar char="●"/>
            </a:pPr>
            <a:r>
              <a:rPr lang="en" u="sng">
                <a:solidFill>
                  <a:schemeClr val="hlink"/>
                </a:solidFill>
                <a:hlinkClick r:id="rId6"/>
              </a:rPr>
              <a:t>https://en.wikipedia.org/wiki/Inter_frame</a:t>
            </a:r>
            <a:endParaRPr/>
          </a:p>
          <a:p>
            <a:pPr indent="-342900" lvl="0" marL="457200" rtl="0" algn="l">
              <a:spcBef>
                <a:spcPts val="0"/>
              </a:spcBef>
              <a:spcAft>
                <a:spcPts val="0"/>
              </a:spcAft>
              <a:buSzPts val="1800"/>
              <a:buChar char="●"/>
            </a:pPr>
            <a:r>
              <a:rPr lang="en" u="sng">
                <a:solidFill>
                  <a:schemeClr val="hlink"/>
                </a:solidFill>
                <a:hlinkClick r:id="rId7"/>
              </a:rPr>
              <a:t>http://stackoverflow.com/questions/38094302/how-to-understand-header-of-h264</a:t>
            </a:r>
            <a:endParaRPr/>
          </a:p>
          <a:p>
            <a:pPr indent="-342900" lvl="0" marL="457200" rtl="0" algn="l">
              <a:spcBef>
                <a:spcPts val="0"/>
              </a:spcBef>
              <a:spcAft>
                <a:spcPts val="0"/>
              </a:spcAft>
              <a:buSzPts val="1800"/>
              <a:buChar char="●"/>
            </a:pPr>
            <a:r>
              <a:rPr lang="en" u="sng">
                <a:solidFill>
                  <a:schemeClr val="hlink"/>
                </a:solidFill>
                <a:hlinkClick r:id="rId8"/>
              </a:rPr>
              <a:t>http://gentlelogic.blogspot.com.br/2011/11/exploring-h264-part-2-h264-bitstream.html</a:t>
            </a:r>
            <a:endParaRPr/>
          </a:p>
          <a:p>
            <a:pPr indent="-342900" lvl="0" marL="457200" rtl="0" algn="l">
              <a:spcBef>
                <a:spcPts val="0"/>
              </a:spcBef>
              <a:spcAft>
                <a:spcPts val="0"/>
              </a:spcAft>
              <a:buSzPts val="1800"/>
              <a:buChar char="●"/>
            </a:pPr>
            <a:r>
              <a:rPr lang="en" u="sng">
                <a:solidFill>
                  <a:schemeClr val="hlink"/>
                </a:solidFill>
                <a:hlinkClick r:id="rId9"/>
              </a:rPr>
              <a:t>https://trac.ffmpeg.org/wiki/Encode/H.264</a:t>
            </a:r>
            <a:endParaRPr/>
          </a:p>
          <a:p>
            <a:pPr indent="-342900" lvl="0" marL="457200" rtl="0" algn="l">
              <a:spcBef>
                <a:spcPts val="0"/>
              </a:spcBef>
              <a:spcAft>
                <a:spcPts val="0"/>
              </a:spcAft>
              <a:buSzPts val="1800"/>
              <a:buChar char="●"/>
            </a:pPr>
            <a:r>
              <a:rPr lang="en" u="sng">
                <a:solidFill>
                  <a:schemeClr val="hlink"/>
                </a:solidFill>
                <a:hlinkClick r:id="rId10"/>
              </a:rPr>
              <a:t>http://www.itu.int/ITU-T/recommendations/rec.aspx?rec=12904&amp;lang=en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308" name="Google Shape;2308;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https://cardinalpeak.com/blog/worlds-smallest-h-264-encoder/</a:t>
            </a:r>
            <a:endParaRPr/>
          </a:p>
          <a:p>
            <a:pPr indent="-342900" lvl="0" marL="457200" rtl="0" algn="l">
              <a:spcBef>
                <a:spcPts val="0"/>
              </a:spcBef>
              <a:spcAft>
                <a:spcPts val="0"/>
              </a:spcAft>
              <a:buSzPts val="1800"/>
              <a:buChar char="●"/>
            </a:pPr>
            <a:r>
              <a:rPr lang="en" u="sng">
                <a:solidFill>
                  <a:schemeClr val="hlink"/>
                </a:solidFill>
                <a:hlinkClick r:id="rId4"/>
              </a:rPr>
              <a:t>https://cardinalpeak.com/blog/the-h-264-sequence-parameter-set/</a:t>
            </a:r>
            <a:endParaRPr/>
          </a:p>
          <a:p>
            <a:pPr indent="-342900" lvl="0" marL="457200" rtl="0" algn="l">
              <a:spcBef>
                <a:spcPts val="0"/>
              </a:spcBef>
              <a:spcAft>
                <a:spcPts val="0"/>
              </a:spcAft>
              <a:buSzPts val="1800"/>
              <a:buChar char="●"/>
            </a:pPr>
            <a:r>
              <a:rPr lang="en" u="sng">
                <a:solidFill>
                  <a:schemeClr val="hlink"/>
                </a:solidFill>
                <a:hlinkClick r:id="rId5"/>
              </a:rPr>
              <a:t>https://codesequoia.wordpress.com/category/video/</a:t>
            </a:r>
            <a:endParaRPr/>
          </a:p>
          <a:p>
            <a:pPr indent="-342900" lvl="0" marL="457200" rtl="0" algn="l">
              <a:spcBef>
                <a:spcPts val="0"/>
              </a:spcBef>
              <a:spcAft>
                <a:spcPts val="0"/>
              </a:spcAft>
              <a:buSzPts val="1800"/>
              <a:buChar char="●"/>
            </a:pPr>
            <a:r>
              <a:rPr lang="en" u="sng">
                <a:solidFill>
                  <a:schemeClr val="hlink"/>
                </a:solidFill>
                <a:hlinkClick r:id="rId6"/>
              </a:rPr>
              <a:t>https://ffmpeg.org/ffprobe.html</a:t>
            </a:r>
            <a:endParaRPr/>
          </a:p>
          <a:p>
            <a:pPr indent="-342900" lvl="0" marL="457200" rtl="0" algn="l">
              <a:spcBef>
                <a:spcPts val="0"/>
              </a:spcBef>
              <a:spcAft>
                <a:spcPts val="0"/>
              </a:spcAft>
              <a:buSzPts val="1800"/>
              <a:buChar char="●"/>
            </a:pPr>
            <a:r>
              <a:rPr lang="en" u="sng">
                <a:solidFill>
                  <a:schemeClr val="hlink"/>
                </a:solidFill>
                <a:hlinkClick r:id="rId7"/>
              </a:rPr>
              <a:t>https://en.wikipedia.org/wiki/Presentation_timestamp</a:t>
            </a:r>
            <a:endParaRPr/>
          </a:p>
          <a:p>
            <a:pPr indent="-342900" lvl="0" marL="457200" rtl="0" algn="l">
              <a:spcBef>
                <a:spcPts val="0"/>
              </a:spcBef>
              <a:spcAft>
                <a:spcPts val="0"/>
              </a:spcAft>
              <a:buSzPts val="1800"/>
              <a:buChar char="●"/>
            </a:pPr>
            <a:r>
              <a:rPr lang="en" u="sng">
                <a:solidFill>
                  <a:schemeClr val="hlink"/>
                </a:solidFill>
                <a:hlinkClick r:id="rId8"/>
              </a:rPr>
              <a:t>https://www.linkedin.com/pulse/video-streaming-methodology-reema-majumdar</a:t>
            </a:r>
            <a:endParaRPr/>
          </a:p>
          <a:p>
            <a:pPr indent="-342900" lvl="0" marL="457200" rtl="0" algn="l">
              <a:spcBef>
                <a:spcPts val="0"/>
              </a:spcBef>
              <a:spcAft>
                <a:spcPts val="0"/>
              </a:spcAft>
              <a:buSzPts val="1800"/>
              <a:buChar char="●"/>
            </a:pPr>
            <a:r>
              <a:rPr lang="en" u="sng">
                <a:solidFill>
                  <a:schemeClr val="hlink"/>
                </a:solidFill>
                <a:hlinkClick r:id="rId9"/>
              </a:rPr>
              <a:t>https://leandromoreira.com.br/2016/10/09/how-to-measure-video-quality-perception/</a:t>
            </a:r>
            <a:endParaRPr/>
          </a:p>
          <a:p>
            <a:pPr indent="-342900" lvl="0" marL="457200" rtl="0" algn="l">
              <a:spcBef>
                <a:spcPts val="0"/>
              </a:spcBef>
              <a:spcAft>
                <a:spcPts val="0"/>
              </a:spcAft>
              <a:buSzPts val="1800"/>
              <a:buChar char="●"/>
            </a:pPr>
            <a:r>
              <a:rPr lang="en" u="sng">
                <a:solidFill>
                  <a:schemeClr val="hlink"/>
                </a:solidFill>
                <a:hlinkClick r:id="rId10"/>
              </a:rPr>
              <a:t>https://www.linkedin.com/pulse/brief-history-video-codecs-yoav-nativ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is </a:t>
            </a:r>
            <a:r>
              <a:rPr b="1" lang="en"/>
              <a:t>display</a:t>
            </a:r>
            <a:r>
              <a:rPr lang="en"/>
              <a:t> </a:t>
            </a:r>
            <a:r>
              <a:rPr b="1" lang="en"/>
              <a:t>aspect ratio (DAR)</a:t>
            </a:r>
            <a:r>
              <a:rPr lang="en"/>
              <a:t>?</a:t>
            </a:r>
            <a:endParaRPr/>
          </a:p>
          <a:p>
            <a:pPr indent="0" lvl="0" marL="0" rtl="0" algn="l">
              <a:spcBef>
                <a:spcPts val="0"/>
              </a:spcBef>
              <a:spcAft>
                <a:spcPts val="0"/>
              </a:spcAft>
              <a:buNone/>
            </a:pPr>
            <a:r>
              <a:t/>
            </a:r>
            <a:endParaRPr/>
          </a:p>
        </p:txBody>
      </p:sp>
      <p:sp>
        <p:nvSpPr>
          <p:cNvPr id="404" name="Google Shape;404;p25"/>
          <p:cNvSpPr txBox="1"/>
          <p:nvPr/>
        </p:nvSpPr>
        <p:spPr>
          <a:xfrm>
            <a:off x="473463" y="1398850"/>
            <a:ext cx="8048700" cy="7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Roboto Mono"/>
                <a:ea typeface="Roboto Mono"/>
                <a:cs typeface="Roboto Mono"/>
                <a:sym typeface="Roboto Mono"/>
              </a:rPr>
              <a:t>16:9</a:t>
            </a:r>
            <a:r>
              <a:rPr lang="en">
                <a:latin typeface="Roboto Mono"/>
                <a:ea typeface="Roboto Mono"/>
                <a:cs typeface="Roboto Mono"/>
                <a:sym typeface="Roboto Mono"/>
              </a:rPr>
              <a:t> (1.7777777778)  </a:t>
            </a:r>
            <a:r>
              <a:rPr b="1" lang="en">
                <a:solidFill>
                  <a:schemeClr val="accent5"/>
                </a:solidFill>
                <a:latin typeface="Roboto Mono"/>
                <a:ea typeface="Roboto Mono"/>
                <a:cs typeface="Roboto Mono"/>
                <a:sym typeface="Roboto Mono"/>
              </a:rPr>
              <a:t>4:3</a:t>
            </a:r>
            <a:r>
              <a:rPr lang="en">
                <a:latin typeface="Roboto Mono"/>
                <a:ea typeface="Roboto Mono"/>
                <a:cs typeface="Roboto Mono"/>
                <a:sym typeface="Roboto Mono"/>
              </a:rPr>
              <a:t> (1.3333333333)</a:t>
            </a:r>
            <a:endParaRPr>
              <a:latin typeface="Roboto Mono"/>
              <a:ea typeface="Roboto Mono"/>
              <a:cs typeface="Roboto Mono"/>
              <a:sym typeface="Roboto Mono"/>
            </a:endParaRPr>
          </a:p>
          <a:p>
            <a:pPr indent="0" lvl="0" marL="0" rtl="0" algn="ctr">
              <a:spcBef>
                <a:spcPts val="0"/>
              </a:spcBef>
              <a:spcAft>
                <a:spcPts val="0"/>
              </a:spcAft>
              <a:buNone/>
            </a:pPr>
            <a:r>
              <a:rPr lang="en">
                <a:latin typeface="Roboto Mono"/>
                <a:ea typeface="Roboto Mono"/>
                <a:cs typeface="Roboto Mono"/>
                <a:sym typeface="Roboto Mono"/>
              </a:rPr>
              <a:t>1280/720 (1.</a:t>
            </a:r>
            <a:r>
              <a:rPr lang="en">
                <a:solidFill>
                  <a:schemeClr val="dk1"/>
                </a:solidFill>
                <a:latin typeface="Roboto Mono"/>
                <a:ea typeface="Roboto Mono"/>
                <a:cs typeface="Roboto Mono"/>
                <a:sym typeface="Roboto Mono"/>
              </a:rPr>
              <a:t>7777777778)</a:t>
            </a:r>
            <a:r>
              <a:rPr lang="en">
                <a:latin typeface="Roboto Mono"/>
                <a:ea typeface="Roboto Mono"/>
                <a:cs typeface="Roboto Mono"/>
                <a:sym typeface="Roboto Mono"/>
              </a:rPr>
              <a:t> 1024/768</a:t>
            </a:r>
            <a:r>
              <a:rPr lang="en">
                <a:solidFill>
                  <a:schemeClr val="dk1"/>
                </a:solidFill>
                <a:latin typeface="Roboto Mono"/>
                <a:ea typeface="Roboto Mono"/>
                <a:cs typeface="Roboto Mono"/>
                <a:sym typeface="Roboto Mono"/>
              </a:rPr>
              <a:t> (1.3333333333)</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p:txBody>
      </p:sp>
      <p:pic>
        <p:nvPicPr>
          <p:cNvPr descr="calculate-aspect-ratio.png" id="405" name="Google Shape;405;p25"/>
          <p:cNvPicPr preferRelativeResize="0"/>
          <p:nvPr/>
        </p:nvPicPr>
        <p:blipFill>
          <a:blip r:embed="rId3">
            <a:alphaModFix/>
          </a:blip>
          <a:stretch>
            <a:fillRect/>
          </a:stretch>
        </p:blipFill>
        <p:spPr>
          <a:xfrm>
            <a:off x="2352939" y="1926200"/>
            <a:ext cx="4289725" cy="32173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314" name="Google Shape;2314;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http://www.slideshare.net/vcodex/a-short-history-of-video-coding</a:t>
            </a:r>
            <a:endParaRPr/>
          </a:p>
          <a:p>
            <a:pPr indent="-342900" lvl="0" marL="457200" rtl="0" algn="l">
              <a:spcBef>
                <a:spcPts val="0"/>
              </a:spcBef>
              <a:spcAft>
                <a:spcPts val="0"/>
              </a:spcAft>
              <a:buSzPts val="1800"/>
              <a:buChar char="●"/>
            </a:pPr>
            <a:r>
              <a:rPr lang="en" u="sng">
                <a:solidFill>
                  <a:schemeClr val="hlink"/>
                </a:solidFill>
                <a:hlinkClick r:id="rId4"/>
              </a:rPr>
              <a:t>http://www.slideshare.net/vcodex/introduction-to-video-compression-13394338</a:t>
            </a:r>
            <a:endParaRPr/>
          </a:p>
          <a:p>
            <a:pPr indent="-342900" lvl="0" marL="457200" rtl="0" algn="l">
              <a:spcBef>
                <a:spcPts val="0"/>
              </a:spcBef>
              <a:spcAft>
                <a:spcPts val="0"/>
              </a:spcAft>
              <a:buSzPts val="1800"/>
              <a:buChar char="●"/>
            </a:pPr>
            <a:r>
              <a:rPr lang="en" u="sng">
                <a:solidFill>
                  <a:schemeClr val="hlink"/>
                </a:solidFill>
                <a:hlinkClick r:id="rId5"/>
              </a:rPr>
              <a:t>https://www.lifewire.com/cmos-image-sensor-493271</a:t>
            </a:r>
            <a:endParaRPr/>
          </a:p>
          <a:p>
            <a:pPr indent="-342900" lvl="0" marL="457200" rtl="0" algn="l">
              <a:spcBef>
                <a:spcPts val="0"/>
              </a:spcBef>
              <a:spcAft>
                <a:spcPts val="0"/>
              </a:spcAft>
              <a:buSzPts val="1800"/>
              <a:buChar char="●"/>
            </a:pPr>
            <a:r>
              <a:rPr lang="en" u="sng">
                <a:solidFill>
                  <a:schemeClr val="hlink"/>
                </a:solidFill>
                <a:hlinkClick r:id="rId6"/>
              </a:rPr>
              <a:t>https://www.youtube.com/watch?v=9vgtJJ2wwMA</a:t>
            </a:r>
            <a:endParaRPr/>
          </a:p>
          <a:p>
            <a:pPr indent="-342900" lvl="0" marL="457200" rtl="0" algn="l">
              <a:spcBef>
                <a:spcPts val="0"/>
              </a:spcBef>
              <a:spcAft>
                <a:spcPts val="0"/>
              </a:spcAft>
              <a:buSzPts val="1800"/>
              <a:buChar char="●"/>
            </a:pPr>
            <a:r>
              <a:rPr lang="en" u="sng">
                <a:solidFill>
                  <a:schemeClr val="hlink"/>
                </a:solidFill>
                <a:hlinkClick r:id="rId7"/>
              </a:rPr>
              <a:t>https://developer.android.com/guide/topics/media/media-formats.html</a:t>
            </a:r>
            <a:endParaRPr/>
          </a:p>
          <a:p>
            <a:pPr indent="-342900" lvl="0" marL="457200" rtl="0" algn="l">
              <a:spcBef>
                <a:spcPts val="0"/>
              </a:spcBef>
              <a:spcAft>
                <a:spcPts val="0"/>
              </a:spcAft>
              <a:buSzPts val="1800"/>
              <a:buChar char="●"/>
            </a:pPr>
            <a:r>
              <a:rPr lang="en" u="sng">
                <a:solidFill>
                  <a:schemeClr val="hlink"/>
                </a:solidFill>
                <a:hlinkClick r:id="rId8"/>
              </a:rPr>
              <a:t>https://www.encoding.com/android/</a:t>
            </a:r>
            <a:endParaRPr/>
          </a:p>
          <a:p>
            <a:pPr indent="-342900" lvl="0" marL="457200" rtl="0" algn="l">
              <a:spcBef>
                <a:spcPts val="0"/>
              </a:spcBef>
              <a:spcAft>
                <a:spcPts val="0"/>
              </a:spcAft>
              <a:buSzPts val="1800"/>
              <a:buChar char="●"/>
            </a:pPr>
            <a:r>
              <a:rPr lang="en" u="sng">
                <a:solidFill>
                  <a:schemeClr val="hlink"/>
                </a:solidFill>
                <a:hlinkClick r:id="rId9"/>
              </a:rPr>
              <a:t>http://www.nintendo.com/switch/</a:t>
            </a:r>
            <a:endParaRPr/>
          </a:p>
          <a:p>
            <a:pPr indent="-342900" lvl="0" marL="457200" rtl="0" algn="l">
              <a:spcBef>
                <a:spcPts val="0"/>
              </a:spcBef>
              <a:spcAft>
                <a:spcPts val="0"/>
              </a:spcAft>
              <a:buSzPts val="1800"/>
              <a:buChar char="●"/>
            </a:pPr>
            <a:r>
              <a:rPr lang="en" u="sng">
                <a:solidFill>
                  <a:schemeClr val="hlink"/>
                </a:solidFill>
                <a:hlinkClick r:id="rId10"/>
              </a:rPr>
              <a:t>https://developer.apple.com/library/content/technotes/tn2224/_index.html</a:t>
            </a:r>
            <a:endParaRPr/>
          </a:p>
          <a:p>
            <a:pPr indent="-342900" lvl="0" marL="457200" rtl="0" algn="l">
              <a:spcBef>
                <a:spcPts val="0"/>
              </a:spcBef>
              <a:spcAft>
                <a:spcPts val="0"/>
              </a:spcAft>
              <a:buSzPts val="1800"/>
              <a:buChar char="●"/>
            </a:pPr>
            <a:r>
              <a:rPr lang="en" u="sng">
                <a:solidFill>
                  <a:schemeClr val="hlink"/>
                </a:solidFill>
                <a:hlinkClick r:id="rId11"/>
              </a:rPr>
              <a:t>http://www.lighterra.com/papers/videoencodingh264/</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320" name="Google Shape;2320;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http://www.slideshare.net/ManoharKuse/hevc-intra-coding</a:t>
            </a:r>
            <a:endParaRPr/>
          </a:p>
          <a:p>
            <a:pPr indent="-342900" lvl="0" marL="457200" rtl="0" algn="l">
              <a:spcBef>
                <a:spcPts val="0"/>
              </a:spcBef>
              <a:spcAft>
                <a:spcPts val="0"/>
              </a:spcAft>
              <a:buSzPts val="1800"/>
              <a:buChar char="●"/>
            </a:pPr>
            <a:r>
              <a:rPr lang="en" u="sng">
                <a:solidFill>
                  <a:schemeClr val="hlink"/>
                </a:solidFill>
                <a:hlinkClick r:id="rId4"/>
              </a:rPr>
              <a:t>http://www.slideshare.net/mwalendo/h264vs-hevc</a:t>
            </a:r>
            <a:endParaRPr/>
          </a:p>
          <a:p>
            <a:pPr indent="-342900" lvl="0" marL="457200" rtl="0" algn="l">
              <a:spcBef>
                <a:spcPts val="0"/>
              </a:spcBef>
              <a:spcAft>
                <a:spcPts val="0"/>
              </a:spcAft>
              <a:buSzPts val="1800"/>
              <a:buChar char="●"/>
            </a:pPr>
            <a:r>
              <a:rPr lang="en" u="sng">
                <a:solidFill>
                  <a:schemeClr val="hlink"/>
                </a:solidFill>
                <a:hlinkClick r:id="rId5"/>
              </a:rPr>
              <a:t>http://www.slideshare.net/rvarun7777/final-seminar-46117193</a:t>
            </a:r>
            <a:endParaRPr/>
          </a:p>
          <a:p>
            <a:pPr indent="-342900" lvl="0" marL="457200" rtl="0" algn="l">
              <a:spcBef>
                <a:spcPts val="0"/>
              </a:spcBef>
              <a:spcAft>
                <a:spcPts val="0"/>
              </a:spcAft>
              <a:buSzPts val="1800"/>
              <a:buChar char="●"/>
            </a:pPr>
            <a:r>
              <a:rPr lang="en" u="sng">
                <a:solidFill>
                  <a:schemeClr val="hlink"/>
                </a:solidFill>
                <a:hlinkClick r:id="rId6"/>
              </a:rPr>
              <a:t>http://x265.org/hevc-h265/</a:t>
            </a:r>
            <a:endParaRPr/>
          </a:p>
          <a:p>
            <a:pPr indent="-342900" lvl="0" marL="457200" rtl="0" algn="l">
              <a:spcBef>
                <a:spcPts val="0"/>
              </a:spcBef>
              <a:spcAft>
                <a:spcPts val="0"/>
              </a:spcAft>
              <a:buSzPts val="1800"/>
              <a:buChar char="●"/>
            </a:pPr>
            <a:r>
              <a:rPr lang="en" u="sng">
                <a:solidFill>
                  <a:schemeClr val="hlink"/>
                </a:solidFill>
                <a:hlinkClick r:id="rId7"/>
              </a:rPr>
              <a:t>http://www.compression.ru/video/codec_comparison/h264_2012/mpeg4_avc_h264_video_codecs_comparison.pdf</a:t>
            </a:r>
            <a:endParaRPr/>
          </a:p>
          <a:p>
            <a:pPr indent="-342900" lvl="0" marL="457200" rtl="0" algn="l">
              <a:spcBef>
                <a:spcPts val="0"/>
              </a:spcBef>
              <a:spcAft>
                <a:spcPts val="0"/>
              </a:spcAft>
              <a:buSzPts val="1800"/>
              <a:buChar char="●"/>
            </a:pPr>
            <a:r>
              <a:rPr lang="en" u="sng">
                <a:solidFill>
                  <a:schemeClr val="hlink"/>
                </a:solidFill>
                <a:hlinkClick r:id="rId8"/>
              </a:rPr>
              <a:t>http://vanseodesign.com/web-design/color-luminance/</a:t>
            </a:r>
            <a:endParaRPr/>
          </a:p>
          <a:p>
            <a:pPr indent="-342900" lvl="0" marL="457200" rtl="0" algn="l">
              <a:spcBef>
                <a:spcPts val="0"/>
              </a:spcBef>
              <a:spcAft>
                <a:spcPts val="0"/>
              </a:spcAft>
              <a:buSzPts val="1800"/>
              <a:buChar char="●"/>
            </a:pPr>
            <a:r>
              <a:rPr lang="en" u="sng">
                <a:solidFill>
                  <a:schemeClr val="hlink"/>
                </a:solidFill>
                <a:hlinkClick r:id="rId9"/>
              </a:rPr>
              <a:t>https://storage.googleapis.com/downloads.webmproject.org/docs/vp9/vp9-bitstream-specification-v0.6-20160331-draft.pdf</a:t>
            </a:r>
            <a:endParaRPr/>
          </a:p>
          <a:p>
            <a:pPr indent="-342900" lvl="0" marL="457200" rtl="0" algn="l">
              <a:spcBef>
                <a:spcPts val="0"/>
              </a:spcBef>
              <a:spcAft>
                <a:spcPts val="0"/>
              </a:spcAft>
              <a:buSzPts val="1800"/>
              <a:buChar char="●"/>
            </a:pPr>
            <a:r>
              <a:rPr lang="en" u="sng">
                <a:solidFill>
                  <a:schemeClr val="hlink"/>
                </a:solidFill>
                <a:hlinkClick r:id="rId10"/>
              </a:rPr>
              <a:t>https://en.wikipedia.org/wiki/AOMedia_Video_1</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326" name="Google Shape;2326;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http://www.hkvstar.com</a:t>
            </a:r>
            <a:endParaRPr/>
          </a:p>
          <a:p>
            <a:pPr indent="-342900" lvl="0" marL="457200" rtl="0" algn="l">
              <a:spcBef>
                <a:spcPts val="0"/>
              </a:spcBef>
              <a:spcAft>
                <a:spcPts val="0"/>
              </a:spcAft>
              <a:buSzPts val="1800"/>
              <a:buChar char="●"/>
            </a:pPr>
            <a:r>
              <a:rPr lang="en" u="sng">
                <a:solidFill>
                  <a:schemeClr val="hlink"/>
                </a:solidFill>
                <a:hlinkClick r:id="rId4"/>
              </a:rPr>
              <a:t>http://www.hometheatersound.com/</a:t>
            </a:r>
            <a:endParaRPr/>
          </a:p>
          <a:p>
            <a:pPr indent="-342900" lvl="0" marL="457200" rtl="0" algn="l">
              <a:spcBef>
                <a:spcPts val="0"/>
              </a:spcBef>
              <a:spcAft>
                <a:spcPts val="0"/>
              </a:spcAft>
              <a:buSzPts val="1800"/>
              <a:buChar char="●"/>
            </a:pPr>
            <a:r>
              <a:rPr lang="en" u="sng">
                <a:solidFill>
                  <a:schemeClr val="hlink"/>
                </a:solidFill>
                <a:hlinkClick r:id="rId5"/>
              </a:rPr>
              <a:t>https://www.vcodex.com/h264avc-intra-precition/</a:t>
            </a:r>
            <a:endParaRPr/>
          </a:p>
          <a:p>
            <a:pPr indent="-342900" lvl="0" marL="457200" rtl="0" algn="l">
              <a:spcBef>
                <a:spcPts val="0"/>
              </a:spcBef>
              <a:spcAft>
                <a:spcPts val="0"/>
              </a:spcAft>
              <a:buSzPts val="1800"/>
              <a:buChar char="●"/>
            </a:pPr>
            <a:r>
              <a:rPr lang="en" u="sng">
                <a:solidFill>
                  <a:schemeClr val="hlink"/>
                </a:solidFill>
                <a:hlinkClick r:id="rId6"/>
              </a:rPr>
              <a:t>http://bbb3d.renderfarming.net/download.html</a:t>
            </a:r>
            <a:endParaRPr/>
          </a:p>
          <a:p>
            <a:pPr indent="-342900" lvl="0" marL="457200" rtl="0" algn="l">
              <a:spcBef>
                <a:spcPts val="0"/>
              </a:spcBef>
              <a:spcAft>
                <a:spcPts val="0"/>
              </a:spcAft>
              <a:buSzPts val="1800"/>
              <a:buChar char="●"/>
            </a:pPr>
            <a:r>
              <a:rPr lang="en" u="sng">
                <a:solidFill>
                  <a:schemeClr val="accent5"/>
                </a:solidFill>
                <a:hlinkClick r:id="rId7">
                  <a:extLst>
                    <a:ext uri="{A12FA001-AC4F-418D-AE19-62706E023703}">
                      <ahyp:hlinkClr val="tx"/>
                    </a:ext>
                  </a:extLst>
                </a:hlinkClick>
              </a:rPr>
              <a:t>http://www.slideshare.net/vcodex/a-short-history-of-video-coding</a:t>
            </a:r>
            <a:endParaRPr/>
          </a:p>
          <a:p>
            <a:pPr indent="-342900" lvl="0" marL="457200" rtl="0" algn="l">
              <a:spcBef>
                <a:spcPts val="1600"/>
              </a:spcBef>
              <a:spcAft>
                <a:spcPts val="0"/>
              </a:spcAft>
              <a:buSzPts val="1800"/>
              <a:buChar char="●"/>
            </a:pPr>
            <a:r>
              <a:rPr lang="en" u="sng">
                <a:solidFill>
                  <a:schemeClr val="hlink"/>
                </a:solidFill>
                <a:hlinkClick r:id="rId8"/>
              </a:rPr>
              <a:t>https://www.encoding.com/http-live-streaming-hls/</a:t>
            </a:r>
            <a:endParaRPr/>
          </a:p>
          <a:p>
            <a:pPr indent="-342900" lvl="0" marL="457200" rtl="0" algn="l">
              <a:spcBef>
                <a:spcPts val="1600"/>
              </a:spcBef>
              <a:spcAft>
                <a:spcPts val="0"/>
              </a:spcAft>
              <a:buSzPts val="1800"/>
              <a:buChar char="●"/>
            </a:pPr>
            <a:r>
              <a:rPr lang="en" u="sng">
                <a:solidFill>
                  <a:schemeClr val="hlink"/>
                </a:solidFill>
                <a:hlinkClick r:id="rId9"/>
              </a:rPr>
              <a:t>https://en.wikipedia.org/wiki/Adaptive_bitrate_streaming</a:t>
            </a:r>
            <a:endParaRPr/>
          </a:p>
          <a:p>
            <a:pPr indent="-342900" lvl="0" marL="457200" rtl="0" algn="l">
              <a:spcBef>
                <a:spcPts val="1600"/>
              </a:spcBef>
              <a:spcAft>
                <a:spcPts val="1600"/>
              </a:spcAft>
              <a:buSzPts val="1800"/>
              <a:buChar char="●"/>
            </a:pPr>
            <a:r>
              <a:rPr lang="en" u="sng">
                <a:solidFill>
                  <a:schemeClr val="hlink"/>
                </a:solidFill>
                <a:hlinkClick r:id="rId10"/>
              </a:rPr>
              <a:t>http://www.adobe.com/devnet/adobe-media-server/articles/h264_encoding.html</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332" name="Google Shape;2332;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https://www.youtube.com/watch?v=Lto-ajuqW3w&amp;list=PLzH6n4zXuckpKAj1_88VS-8Z6yn9zX_P6</a:t>
            </a:r>
            <a:endParaRPr/>
          </a:p>
          <a:p>
            <a:pPr indent="-342900" lvl="0" marL="457200" rtl="0" algn="l">
              <a:spcBef>
                <a:spcPts val="0"/>
              </a:spcBef>
              <a:spcAft>
                <a:spcPts val="0"/>
              </a:spcAft>
              <a:buSzPts val="1800"/>
              <a:buChar char="●"/>
            </a:pPr>
            <a:r>
              <a:rPr lang="en" u="sng">
                <a:solidFill>
                  <a:schemeClr val="hlink"/>
                </a:solidFill>
                <a:hlinkClick r:id="rId4"/>
              </a:rPr>
              <a:t>https://www.youtube.com/watch?v=LFXN9PiOGtY</a:t>
            </a:r>
            <a:endParaRPr/>
          </a:p>
          <a:p>
            <a:pPr indent="-342900" lvl="0" marL="457200" rtl="0" algn="l">
              <a:spcBef>
                <a:spcPts val="0"/>
              </a:spcBef>
              <a:spcAft>
                <a:spcPts val="0"/>
              </a:spcAft>
              <a:buSzPts val="1800"/>
              <a:buChar char="●"/>
            </a:pPr>
            <a:r>
              <a:rPr lang="en" u="sng">
                <a:solidFill>
                  <a:schemeClr val="hlink"/>
                </a:solidFill>
                <a:hlinkClick r:id="rId5"/>
              </a:rPr>
              <a:t>https://github.com/leandromoreira/encoding101</a:t>
            </a:r>
            <a:endParaRPr/>
          </a:p>
          <a:p>
            <a:pPr indent="-342900" lvl="0" marL="457200" rtl="0" algn="l">
              <a:spcBef>
                <a:spcPts val="0"/>
              </a:spcBef>
              <a:spcAft>
                <a:spcPts val="0"/>
              </a:spcAft>
              <a:buSzPts val="1800"/>
              <a:buChar char="●"/>
            </a:pPr>
            <a:r>
              <a:rPr lang="en" u="sng">
                <a:solidFill>
                  <a:schemeClr val="hlink"/>
                </a:solidFill>
                <a:hlinkClick r:id="rId6"/>
              </a:rPr>
              <a:t>https://people.xiph.org/~jm/daala/revisiting/</a:t>
            </a:r>
            <a:endParaRPr/>
          </a:p>
          <a:p>
            <a:pPr indent="-342900" lvl="0" marL="457200" rtl="0" algn="l">
              <a:spcBef>
                <a:spcPts val="0"/>
              </a:spcBef>
              <a:spcAft>
                <a:spcPts val="0"/>
              </a:spcAft>
              <a:buSzPts val="1800"/>
              <a:buChar char="●"/>
            </a:pPr>
            <a:r>
              <a:rPr lang="en" u="sng">
                <a:solidFill>
                  <a:schemeClr val="hlink"/>
                </a:solidFill>
                <a:hlinkClick r:id="rId7"/>
              </a:rPr>
              <a:t>https://cardinalpeak.com/blog/the-h-264-sequence-parameter-set/</a:t>
            </a:r>
            <a:endParaRPr/>
          </a:p>
          <a:p>
            <a:pPr indent="-342900" lvl="0" marL="457200" rtl="0" algn="l">
              <a:spcBef>
                <a:spcPts val="0"/>
              </a:spcBef>
              <a:spcAft>
                <a:spcPts val="0"/>
              </a:spcAft>
              <a:buSzPts val="1800"/>
              <a:buChar char="●"/>
            </a:pPr>
            <a:r>
              <a:rPr lang="en" u="sng">
                <a:solidFill>
                  <a:schemeClr val="hlink"/>
                </a:solidFill>
                <a:hlinkClick r:id="rId8"/>
              </a:rPr>
              <a:t>https://cardinalpeak.com/blog/worlds-smallest-h-264-encoder/</a:t>
            </a:r>
            <a:endParaRPr/>
          </a:p>
          <a:p>
            <a:pPr indent="-342900" lvl="0" marL="457200" rtl="0" algn="l">
              <a:spcBef>
                <a:spcPts val="0"/>
              </a:spcBef>
              <a:spcAft>
                <a:spcPts val="0"/>
              </a:spcAft>
              <a:buSzPts val="1800"/>
              <a:buChar char="●"/>
            </a:pPr>
            <a:r>
              <a:rPr lang="en" u="sng">
                <a:solidFill>
                  <a:schemeClr val="hlink"/>
                </a:solidFill>
                <a:hlinkClick r:id="rId9"/>
              </a:rPr>
              <a:t>https://people.xiph.org/~tterribe/pubs/lca2012/auckland/intro_to_video1.pdf</a:t>
            </a:r>
            <a:endParaRPr/>
          </a:p>
          <a:p>
            <a:pPr indent="-342900" lvl="0" marL="457200" rtl="0" algn="l">
              <a:spcBef>
                <a:spcPts val="0"/>
              </a:spcBef>
              <a:spcAft>
                <a:spcPts val="0"/>
              </a:spcAft>
              <a:buSzPts val="1800"/>
              <a:buChar char="●"/>
            </a:pPr>
            <a:r>
              <a:rPr lang="en" u="sng">
                <a:solidFill>
                  <a:schemeClr val="hlink"/>
                </a:solidFill>
                <a:hlinkClick r:id="rId10"/>
              </a:rPr>
              <a:t>https://tools.ietf.org/html/draft-fuldseth-netvc-thor-03</a:t>
            </a:r>
            <a:endParaRPr/>
          </a:p>
          <a:p>
            <a:pPr indent="-342900" lvl="0" marL="457200" rtl="0" algn="l">
              <a:spcBef>
                <a:spcPts val="0"/>
              </a:spcBef>
              <a:spcAft>
                <a:spcPts val="0"/>
              </a:spcAft>
              <a:buSzPts val="1800"/>
              <a:buChar char="●"/>
            </a:pPr>
            <a:r>
              <a:rPr lang="en" u="sng">
                <a:solidFill>
                  <a:schemeClr val="hlink"/>
                </a:solidFill>
                <a:hlinkClick r:id="rId11"/>
              </a:rPr>
              <a:t>https://prezi.com/8m7thtvl4ywr/mp3-and-aac-explained/</a:t>
            </a:r>
            <a:endParaRPr/>
          </a:p>
          <a:p>
            <a:pPr indent="0" lvl="0" marL="0" rtl="0" algn="l">
              <a:spcBef>
                <a:spcPts val="1600"/>
              </a:spcBef>
              <a:spcAft>
                <a:spcPts val="160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338" name="Google Shape;2338;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http://www.slideshare.net/MadhawaKasun/audio-compression-23398426</a:t>
            </a:r>
            <a:endParaRPr/>
          </a:p>
          <a:p>
            <a:pPr indent="-342900" lvl="0" marL="457200" rtl="0" algn="l">
              <a:spcBef>
                <a:spcPts val="0"/>
              </a:spcBef>
              <a:spcAft>
                <a:spcPts val="0"/>
              </a:spcAft>
              <a:buSzPts val="1800"/>
              <a:buChar char="●"/>
            </a:pPr>
            <a:r>
              <a:rPr lang="en" u="sng">
                <a:solidFill>
                  <a:schemeClr val="hlink"/>
                </a:solidFill>
                <a:hlinkClick r:id="rId4"/>
              </a:rPr>
              <a:t>http://techblog.netflix.com/2016/08/a-large-scale-comparison-of-x264-x265.html</a:t>
            </a:r>
            <a:endParaRPr/>
          </a:p>
          <a:p>
            <a:pPr indent="-342900" lvl="0" marL="457200" rtl="0" algn="l">
              <a:spcBef>
                <a:spcPts val="0"/>
              </a:spcBef>
              <a:spcAft>
                <a:spcPts val="0"/>
              </a:spcAft>
              <a:buSzPts val="1800"/>
              <a:buChar char="●"/>
            </a:pPr>
            <a:r>
              <a:rPr lang="en" u="sng">
                <a:solidFill>
                  <a:schemeClr val="hlink"/>
                </a:solidFill>
                <a:hlinkClick r:id="rId5"/>
              </a:rPr>
              <a:t>http://yumichan.net/video-processing/video-compression/introduction-to-h264-nal-unit/</a:t>
            </a:r>
            <a:endParaRPr/>
          </a:p>
          <a:p>
            <a:pPr indent="-342900" lvl="0" marL="457200" rtl="0" algn="l">
              <a:spcBef>
                <a:spcPts val="0"/>
              </a:spcBef>
              <a:spcAft>
                <a:spcPts val="0"/>
              </a:spcAft>
              <a:buSzPts val="1800"/>
              <a:buChar char="●"/>
            </a:pPr>
            <a:r>
              <a:rPr lang="en" u="sng">
                <a:solidFill>
                  <a:schemeClr val="hlink"/>
                </a:solidFill>
                <a:hlinkClick r:id="rId6"/>
              </a:rPr>
              <a:t>http://www.springer.com/cda/content/document/cda_downloaddocument/9783642147029-c1.pdf</a:t>
            </a:r>
            <a:endParaRPr/>
          </a:p>
          <a:p>
            <a:pPr indent="-342900" lvl="0" marL="457200" rtl="0" algn="l">
              <a:spcBef>
                <a:spcPts val="0"/>
              </a:spcBef>
              <a:spcAft>
                <a:spcPts val="0"/>
              </a:spcAft>
              <a:buSzPts val="1800"/>
              <a:buChar char="●"/>
            </a:pPr>
            <a:r>
              <a:rPr lang="en" u="sng">
                <a:solidFill>
                  <a:schemeClr val="hlink"/>
                </a:solidFill>
                <a:hlinkClick r:id="rId7"/>
              </a:rPr>
              <a:t>http://iphome.hhi.de/wiegand/assets/pdfs/2012_12_IEEE-HEVC-Overview.pdf</a:t>
            </a:r>
            <a:endParaRPr/>
          </a:p>
          <a:p>
            <a:pPr indent="-342900" lvl="0" marL="457200" rtl="0" algn="l">
              <a:spcBef>
                <a:spcPts val="0"/>
              </a:spcBef>
              <a:spcAft>
                <a:spcPts val="0"/>
              </a:spcAft>
              <a:buSzPts val="1800"/>
              <a:buChar char="●"/>
            </a:pPr>
            <a:r>
              <a:rPr lang="en" u="sng">
                <a:solidFill>
                  <a:schemeClr val="hlink"/>
                </a:solidFill>
                <a:hlinkClick r:id="rId8"/>
              </a:rPr>
              <a:t>http://www.red.com/learn/red-101/video-chroma-subsampling</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344" name="Google Shape;2344;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http://www.streamingmedia.com/Articles/Editorial/Featured-Articles/A-Progress-Report-The-Alliance-for-Open-Media-and-the-AV1-Codec-110383.aspx</a:t>
            </a:r>
            <a:endParaRPr/>
          </a:p>
          <a:p>
            <a:pPr indent="-342900" lvl="0" marL="457200" rtl="0" algn="l">
              <a:spcBef>
                <a:spcPts val="0"/>
              </a:spcBef>
              <a:spcAft>
                <a:spcPts val="0"/>
              </a:spcAft>
              <a:buSzPts val="1800"/>
              <a:buChar char="●"/>
            </a:pPr>
            <a:r>
              <a:rPr lang="en" u="sng">
                <a:solidFill>
                  <a:schemeClr val="hlink"/>
                </a:solidFill>
                <a:hlinkClick r:id="rId4"/>
              </a:rPr>
              <a:t>http://www.explainthatstuff.com/digitalcameras.html</a:t>
            </a:r>
            <a:endParaRPr/>
          </a:p>
          <a:p>
            <a:pPr indent="-342900" lvl="0" marL="457200" rtl="0" algn="l">
              <a:spcBef>
                <a:spcPts val="0"/>
              </a:spcBef>
              <a:spcAft>
                <a:spcPts val="0"/>
              </a:spcAft>
              <a:buSzPts val="1800"/>
              <a:buChar char="●"/>
            </a:pPr>
            <a:r>
              <a:rPr lang="en" u="sng">
                <a:solidFill>
                  <a:schemeClr val="hlink"/>
                </a:solidFill>
                <a:hlinkClick r:id="rId5"/>
              </a:rPr>
              <a:t>https://www.youtube.com/watch?v=LWxu4rkZBLw</a:t>
            </a:r>
            <a:endParaRPr/>
          </a:p>
          <a:p>
            <a:pPr indent="-342900" lvl="0" marL="457200" rtl="0" algn="l">
              <a:spcBef>
                <a:spcPts val="0"/>
              </a:spcBef>
              <a:spcAft>
                <a:spcPts val="0"/>
              </a:spcAft>
              <a:buSzPts val="1800"/>
              <a:buChar char="●"/>
            </a:pPr>
            <a:r>
              <a:rPr lang="en" u="sng">
                <a:solidFill>
                  <a:schemeClr val="hlink"/>
                </a:solidFill>
                <a:hlinkClick r:id="rId6"/>
              </a:rPr>
              <a:t>http://www.csc.villanova.edu/~rschumey/csc4800/dct.html</a:t>
            </a:r>
            <a:endParaRPr/>
          </a:p>
          <a:p>
            <a:pPr indent="-342900" lvl="0" marL="457200" rtl="0" algn="l">
              <a:spcBef>
                <a:spcPts val="0"/>
              </a:spcBef>
              <a:spcAft>
                <a:spcPts val="0"/>
              </a:spcAft>
              <a:buSzPts val="1800"/>
              <a:buChar char="●"/>
            </a:pPr>
            <a:r>
              <a:rPr lang="en" u="sng">
                <a:solidFill>
                  <a:schemeClr val="hlink"/>
                </a:solidFill>
                <a:hlinkClick r:id="rId7"/>
              </a:rPr>
              <a:t>http://stackoverflow.com/a/24890903</a:t>
            </a:r>
            <a:endParaRPr/>
          </a:p>
          <a:p>
            <a:pPr indent="-342900" lvl="0" marL="457200" rtl="0" algn="l">
              <a:spcBef>
                <a:spcPts val="0"/>
              </a:spcBef>
              <a:spcAft>
                <a:spcPts val="0"/>
              </a:spcAft>
              <a:buSzPts val="1800"/>
              <a:buChar char="●"/>
            </a:pPr>
            <a:r>
              <a:rPr lang="en" u="sng">
                <a:solidFill>
                  <a:schemeClr val="hlink"/>
                </a:solidFill>
                <a:hlinkClick r:id="rId8"/>
              </a:rPr>
              <a:t>https://xiph.org/video/vid1.shtml</a:t>
            </a:r>
            <a:endParaRPr/>
          </a:p>
          <a:p>
            <a:pPr indent="-342900" lvl="0" marL="457200" rtl="0" algn="l">
              <a:spcBef>
                <a:spcPts val="0"/>
              </a:spcBef>
              <a:spcAft>
                <a:spcPts val="0"/>
              </a:spcAft>
              <a:buSzPts val="1800"/>
              <a:buChar char="●"/>
            </a:pPr>
            <a:r>
              <a:rPr lang="en" u="sng">
                <a:solidFill>
                  <a:schemeClr val="hlink"/>
                </a:solidFill>
                <a:hlinkClick r:id="rId9"/>
              </a:rPr>
              <a:t>https://xiph.org/video/vid2.shtml</a:t>
            </a:r>
            <a:endParaRPr/>
          </a:p>
          <a:p>
            <a:pPr indent="-342900" lvl="0" marL="457200" rtl="0" algn="l">
              <a:spcBef>
                <a:spcPts val="0"/>
              </a:spcBef>
              <a:spcAft>
                <a:spcPts val="0"/>
              </a:spcAft>
              <a:buSzPts val="1800"/>
              <a:buChar char="●"/>
            </a:pPr>
            <a:r>
              <a:rPr lang="en" u="sng">
                <a:solidFill>
                  <a:schemeClr val="hlink"/>
                </a:solidFill>
                <a:hlinkClick r:id="rId10"/>
              </a:rPr>
              <a:t>http://web.ece.ucdavis.edu/cerl/ReliableJPEG/Cung/jpeg.html</a:t>
            </a:r>
            <a:endParaRPr/>
          </a:p>
          <a:p>
            <a:pPr indent="-342900" lvl="0" marL="457200" rtl="0" algn="l">
              <a:spcBef>
                <a:spcPts val="0"/>
              </a:spcBef>
              <a:spcAft>
                <a:spcPts val="0"/>
              </a:spcAft>
              <a:buSzPts val="1800"/>
              <a:buChar char="●"/>
            </a:pPr>
            <a:r>
              <a:rPr lang="en" u="sng">
                <a:solidFill>
                  <a:schemeClr val="hlink"/>
                </a:solidFill>
                <a:hlinkClick r:id="rId11"/>
              </a:rPr>
              <a:t>https://en.wikipedia.org/wiki/Pixel_aspect_ratio</a:t>
            </a:r>
            <a:endParaRPr/>
          </a:p>
          <a:p>
            <a:pPr indent="-342900" lvl="0" marL="457200" rtl="0" algn="l">
              <a:spcBef>
                <a:spcPts val="0"/>
              </a:spcBef>
              <a:spcAft>
                <a:spcPts val="0"/>
              </a:spcAft>
              <a:buSzPts val="1800"/>
              <a:buChar char="●"/>
            </a:pPr>
            <a:r>
              <a:rPr lang="en" u="sng">
                <a:solidFill>
                  <a:schemeClr val="hlink"/>
                </a:solidFill>
                <a:hlinkClick r:id="rId12"/>
              </a:rPr>
              <a:t>https://www.coursera.org/learn/digital/</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350" name="Google Shape;2350;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http://bugra.github.io/work/notes/2014-07-12/discre-fourier-cosine-transform-dft-dct-image-compression/</a:t>
            </a:r>
            <a:endParaRPr/>
          </a:p>
          <a:p>
            <a:pPr indent="-342900" lvl="0" marL="457200" rtl="0" algn="l">
              <a:spcBef>
                <a:spcPts val="0"/>
              </a:spcBef>
              <a:spcAft>
                <a:spcPts val="0"/>
              </a:spcAft>
              <a:buSzPts val="1800"/>
              <a:buChar char="●"/>
            </a:pPr>
            <a:r>
              <a:rPr lang="en" u="sng">
                <a:solidFill>
                  <a:schemeClr val="hlink"/>
                </a:solidFill>
                <a:hlinkClick r:id="rId4"/>
              </a:rPr>
              <a:t>https://www.hdm-stuttgart.de/~maucher/Python/MMCodecs/html/jpegUpToQuant.html</a:t>
            </a:r>
            <a:endParaRPr/>
          </a:p>
          <a:p>
            <a:pPr indent="-342900" lvl="0" marL="457200" rtl="0" algn="l">
              <a:spcBef>
                <a:spcPts val="0"/>
              </a:spcBef>
              <a:spcAft>
                <a:spcPts val="0"/>
              </a:spcAft>
              <a:buSzPts val="1800"/>
              <a:buChar char="●"/>
            </a:pPr>
            <a:r>
              <a:rPr lang="en" u="sng">
                <a:solidFill>
                  <a:schemeClr val="hlink"/>
                </a:solidFill>
                <a:hlinkClick r:id="rId5"/>
              </a:rPr>
              <a:t>https://www.iem.thm.de/telekom-labor/zinke/mk/mpeg2beg/whatisit.htm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a:t>
            </a:r>
            <a:r>
              <a:rPr lang="en"/>
              <a:t>hat is </a:t>
            </a:r>
            <a:r>
              <a:rPr b="1" lang="en"/>
              <a:t>pixel aspect ratio (PAR)</a:t>
            </a:r>
            <a:r>
              <a:rPr lang="en"/>
              <a:t>?</a:t>
            </a:r>
            <a:endParaRPr/>
          </a:p>
          <a:p>
            <a:pPr indent="0" lvl="0" marL="0" rtl="0" algn="l">
              <a:spcBef>
                <a:spcPts val="0"/>
              </a:spcBef>
              <a:spcAft>
                <a:spcPts val="0"/>
              </a:spcAft>
              <a:buNone/>
            </a:pPr>
            <a:r>
              <a:t/>
            </a:r>
            <a:endParaRPr/>
          </a:p>
        </p:txBody>
      </p:sp>
      <p:pic>
        <p:nvPicPr>
          <p:cNvPr descr="480px-PAR-1to1.svg.png" id="411" name="Google Shape;411;p26"/>
          <p:cNvPicPr preferRelativeResize="0"/>
          <p:nvPr/>
        </p:nvPicPr>
        <p:blipFill>
          <a:blip r:embed="rId3">
            <a:alphaModFix/>
          </a:blip>
          <a:stretch>
            <a:fillRect/>
          </a:stretch>
        </p:blipFill>
        <p:spPr>
          <a:xfrm>
            <a:off x="646425" y="1669675"/>
            <a:ext cx="3161626" cy="3161626"/>
          </a:xfrm>
          <a:prstGeom prst="rect">
            <a:avLst/>
          </a:prstGeom>
          <a:noFill/>
          <a:ln>
            <a:noFill/>
          </a:ln>
        </p:spPr>
      </p:pic>
      <p:sp>
        <p:nvSpPr>
          <p:cNvPr id="412" name="Google Shape;412;p26"/>
          <p:cNvSpPr txBox="1"/>
          <p:nvPr/>
        </p:nvSpPr>
        <p:spPr>
          <a:xfrm>
            <a:off x="646437" y="1284775"/>
            <a:ext cx="3161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PAR 1:1</a:t>
            </a:r>
            <a:endParaRPr>
              <a:latin typeface="Ubuntu"/>
              <a:ea typeface="Ubuntu"/>
              <a:cs typeface="Ubuntu"/>
              <a:sym typeface="Ubuntu"/>
            </a:endParaRPr>
          </a:p>
        </p:txBody>
      </p:sp>
      <p:pic>
        <p:nvPicPr>
          <p:cNvPr descr="480px-PAR-2to1.svg.png" id="413" name="Google Shape;413;p26"/>
          <p:cNvPicPr preferRelativeResize="0"/>
          <p:nvPr/>
        </p:nvPicPr>
        <p:blipFill>
          <a:blip r:embed="rId4">
            <a:alphaModFix/>
          </a:blip>
          <a:stretch>
            <a:fillRect/>
          </a:stretch>
        </p:blipFill>
        <p:spPr>
          <a:xfrm>
            <a:off x="5181700" y="1669638"/>
            <a:ext cx="3161700" cy="3161700"/>
          </a:xfrm>
          <a:prstGeom prst="rect">
            <a:avLst/>
          </a:prstGeom>
          <a:noFill/>
          <a:ln>
            <a:noFill/>
          </a:ln>
        </p:spPr>
      </p:pic>
      <p:sp>
        <p:nvSpPr>
          <p:cNvPr id="414" name="Google Shape;414;p26"/>
          <p:cNvSpPr txBox="1"/>
          <p:nvPr/>
        </p:nvSpPr>
        <p:spPr>
          <a:xfrm>
            <a:off x="5181712" y="1284775"/>
            <a:ext cx="3161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PAR 2:1</a:t>
            </a:r>
            <a:endParaRPr>
              <a:latin typeface="Ubuntu"/>
              <a:ea typeface="Ubuntu"/>
              <a:cs typeface="Ubuntu"/>
              <a:sym typeface="Ubuntu"/>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DVD</a:t>
            </a:r>
            <a:r>
              <a:rPr lang="en"/>
              <a:t> display aspect 4:3, pixel aspect: 10:11</a:t>
            </a:r>
            <a:endParaRPr/>
          </a:p>
        </p:txBody>
      </p:sp>
      <p:pic>
        <p:nvPicPr>
          <p:cNvPr descr="Screen Shot 2017-01-29 at 1.50.31 PM.png" id="420" name="Google Shape;420;p27"/>
          <p:cNvPicPr preferRelativeResize="0"/>
          <p:nvPr/>
        </p:nvPicPr>
        <p:blipFill>
          <a:blip r:embed="rId3">
            <a:alphaModFix/>
          </a:blip>
          <a:stretch>
            <a:fillRect/>
          </a:stretch>
        </p:blipFill>
        <p:spPr>
          <a:xfrm>
            <a:off x="772037" y="1265300"/>
            <a:ext cx="7599924" cy="3388975"/>
          </a:xfrm>
          <a:prstGeom prst="rect">
            <a:avLst/>
          </a:prstGeom>
          <a:noFill/>
          <a:ln>
            <a:noFill/>
          </a:ln>
        </p:spPr>
      </p:pic>
      <p:sp>
        <p:nvSpPr>
          <p:cNvPr id="421" name="Google Shape;421;p27"/>
          <p:cNvSpPr txBox="1"/>
          <p:nvPr/>
        </p:nvSpPr>
        <p:spPr>
          <a:xfrm>
            <a:off x="59100" y="4627825"/>
            <a:ext cx="9025800" cy="5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Source https://xiph.org/video/vid1.shtml</a:t>
            </a:r>
            <a:endParaRPr sz="1000">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a:t>
            </a:r>
            <a:r>
              <a:rPr b="1" lang="en"/>
              <a:t>video</a:t>
            </a:r>
            <a:r>
              <a:rPr lang="en"/>
              <a:t>?</a:t>
            </a:r>
            <a:endParaRPr/>
          </a:p>
        </p:txBody>
      </p:sp>
      <p:grpSp>
        <p:nvGrpSpPr>
          <p:cNvPr id="427" name="Google Shape;427;p28"/>
          <p:cNvGrpSpPr/>
          <p:nvPr/>
        </p:nvGrpSpPr>
        <p:grpSpPr>
          <a:xfrm>
            <a:off x="717525" y="2330900"/>
            <a:ext cx="1416000" cy="1321200"/>
            <a:chOff x="837700" y="2265350"/>
            <a:chExt cx="1416000" cy="1321200"/>
          </a:xfrm>
        </p:grpSpPr>
        <p:sp>
          <p:nvSpPr>
            <p:cNvPr id="428" name="Google Shape;428;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8"/>
          <p:cNvGrpSpPr/>
          <p:nvPr/>
        </p:nvGrpSpPr>
        <p:grpSpPr>
          <a:xfrm>
            <a:off x="3266650" y="2040925"/>
            <a:ext cx="1416000" cy="1321200"/>
            <a:chOff x="837700" y="2265350"/>
            <a:chExt cx="1416000" cy="1321200"/>
          </a:xfrm>
        </p:grpSpPr>
        <p:sp>
          <p:nvSpPr>
            <p:cNvPr id="445" name="Google Shape;445;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28"/>
          <p:cNvGrpSpPr/>
          <p:nvPr/>
        </p:nvGrpSpPr>
        <p:grpSpPr>
          <a:xfrm>
            <a:off x="3371850" y="2122525"/>
            <a:ext cx="1416000" cy="1321200"/>
            <a:chOff x="837700" y="2265350"/>
            <a:chExt cx="1416000" cy="1321200"/>
          </a:xfrm>
        </p:grpSpPr>
        <p:sp>
          <p:nvSpPr>
            <p:cNvPr id="462" name="Google Shape;462;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28"/>
          <p:cNvGrpSpPr/>
          <p:nvPr/>
        </p:nvGrpSpPr>
        <p:grpSpPr>
          <a:xfrm>
            <a:off x="3500650" y="2215925"/>
            <a:ext cx="1416000" cy="1321200"/>
            <a:chOff x="837700" y="2265350"/>
            <a:chExt cx="1416000" cy="1321200"/>
          </a:xfrm>
        </p:grpSpPr>
        <p:sp>
          <p:nvSpPr>
            <p:cNvPr id="479" name="Google Shape;479;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8"/>
          <p:cNvGrpSpPr/>
          <p:nvPr/>
        </p:nvGrpSpPr>
        <p:grpSpPr>
          <a:xfrm>
            <a:off x="3607825" y="2318125"/>
            <a:ext cx="1416000" cy="1321200"/>
            <a:chOff x="837700" y="2265350"/>
            <a:chExt cx="1416000" cy="1321200"/>
          </a:xfrm>
        </p:grpSpPr>
        <p:sp>
          <p:nvSpPr>
            <p:cNvPr id="496" name="Google Shape;496;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8"/>
          <p:cNvGrpSpPr/>
          <p:nvPr/>
        </p:nvGrpSpPr>
        <p:grpSpPr>
          <a:xfrm>
            <a:off x="3713025" y="2399725"/>
            <a:ext cx="1416000" cy="1321200"/>
            <a:chOff x="837700" y="2265350"/>
            <a:chExt cx="1416000" cy="1321200"/>
          </a:xfrm>
        </p:grpSpPr>
        <p:sp>
          <p:nvSpPr>
            <p:cNvPr id="513" name="Google Shape;513;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28"/>
          <p:cNvGrpSpPr/>
          <p:nvPr/>
        </p:nvGrpSpPr>
        <p:grpSpPr>
          <a:xfrm>
            <a:off x="3841825" y="2493125"/>
            <a:ext cx="1416000" cy="1321200"/>
            <a:chOff x="837700" y="2265350"/>
            <a:chExt cx="1416000" cy="1321200"/>
          </a:xfrm>
        </p:grpSpPr>
        <p:sp>
          <p:nvSpPr>
            <p:cNvPr id="530" name="Google Shape;530;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28"/>
          <p:cNvGrpSpPr/>
          <p:nvPr/>
        </p:nvGrpSpPr>
        <p:grpSpPr>
          <a:xfrm>
            <a:off x="6026163" y="1984850"/>
            <a:ext cx="1416000" cy="1321200"/>
            <a:chOff x="837700" y="2265350"/>
            <a:chExt cx="1416000" cy="1321200"/>
          </a:xfrm>
        </p:grpSpPr>
        <p:sp>
          <p:nvSpPr>
            <p:cNvPr id="547" name="Google Shape;547;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48" name="Google Shape;548;p28"/>
            <p:cNvSpPr/>
            <p:nvPr/>
          </p:nvSpPr>
          <p:spPr>
            <a:xfrm>
              <a:off x="1191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49" name="Google Shape;549;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0" name="Google Shape;550;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1" name="Google Shape;551;p28"/>
            <p:cNvSpPr/>
            <p:nvPr/>
          </p:nvSpPr>
          <p:spPr>
            <a:xfrm>
              <a:off x="837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2" name="Google Shape;552;p28"/>
            <p:cNvSpPr/>
            <p:nvPr/>
          </p:nvSpPr>
          <p:spPr>
            <a:xfrm>
              <a:off x="1191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3" name="Google Shape;553;p28"/>
            <p:cNvSpPr/>
            <p:nvPr/>
          </p:nvSpPr>
          <p:spPr>
            <a:xfrm>
              <a:off x="837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4" name="Google Shape;554;p28"/>
            <p:cNvSpPr/>
            <p:nvPr/>
          </p:nvSpPr>
          <p:spPr>
            <a:xfrm>
              <a:off x="1191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5" name="Google Shape;555;p28"/>
            <p:cNvSpPr/>
            <p:nvPr/>
          </p:nvSpPr>
          <p:spPr>
            <a:xfrm>
              <a:off x="1545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6" name="Google Shape;556;p28"/>
            <p:cNvSpPr/>
            <p:nvPr/>
          </p:nvSpPr>
          <p:spPr>
            <a:xfrm>
              <a:off x="1899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7" name="Google Shape;557;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8" name="Google Shape;558;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59" name="Google Shape;559;p28"/>
            <p:cNvSpPr/>
            <p:nvPr/>
          </p:nvSpPr>
          <p:spPr>
            <a:xfrm>
              <a:off x="1545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60" name="Google Shape;560;p28"/>
            <p:cNvSpPr/>
            <p:nvPr/>
          </p:nvSpPr>
          <p:spPr>
            <a:xfrm>
              <a:off x="1899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61" name="Google Shape;561;p28"/>
            <p:cNvSpPr/>
            <p:nvPr/>
          </p:nvSpPr>
          <p:spPr>
            <a:xfrm>
              <a:off x="1545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62" name="Google Shape;562;p28"/>
            <p:cNvSpPr/>
            <p:nvPr/>
          </p:nvSpPr>
          <p:spPr>
            <a:xfrm>
              <a:off x="1899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nvGrpSpPr>
          <p:cNvPr id="563" name="Google Shape;563;p28"/>
          <p:cNvGrpSpPr/>
          <p:nvPr/>
        </p:nvGrpSpPr>
        <p:grpSpPr>
          <a:xfrm>
            <a:off x="6108738" y="2040925"/>
            <a:ext cx="1416000" cy="1321200"/>
            <a:chOff x="837700" y="2265350"/>
            <a:chExt cx="1416000" cy="1321200"/>
          </a:xfrm>
        </p:grpSpPr>
        <p:sp>
          <p:nvSpPr>
            <p:cNvPr id="564" name="Google Shape;564;p28"/>
            <p:cNvSpPr/>
            <p:nvPr/>
          </p:nvSpPr>
          <p:spPr>
            <a:xfrm>
              <a:off x="837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65" name="Google Shape;565;p28"/>
            <p:cNvSpPr/>
            <p:nvPr/>
          </p:nvSpPr>
          <p:spPr>
            <a:xfrm>
              <a:off x="1191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66" name="Google Shape;566;p28"/>
            <p:cNvSpPr/>
            <p:nvPr/>
          </p:nvSpPr>
          <p:spPr>
            <a:xfrm>
              <a:off x="837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67" name="Google Shape;567;p28"/>
            <p:cNvSpPr/>
            <p:nvPr/>
          </p:nvSpPr>
          <p:spPr>
            <a:xfrm>
              <a:off x="1191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68" name="Google Shape;568;p28"/>
            <p:cNvSpPr/>
            <p:nvPr/>
          </p:nvSpPr>
          <p:spPr>
            <a:xfrm>
              <a:off x="837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69" name="Google Shape;569;p28"/>
            <p:cNvSpPr/>
            <p:nvPr/>
          </p:nvSpPr>
          <p:spPr>
            <a:xfrm>
              <a:off x="1191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0" name="Google Shape;570;p28"/>
            <p:cNvSpPr/>
            <p:nvPr/>
          </p:nvSpPr>
          <p:spPr>
            <a:xfrm>
              <a:off x="837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1" name="Google Shape;571;p28"/>
            <p:cNvSpPr/>
            <p:nvPr/>
          </p:nvSpPr>
          <p:spPr>
            <a:xfrm>
              <a:off x="1191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2" name="Google Shape;572;p28"/>
            <p:cNvSpPr/>
            <p:nvPr/>
          </p:nvSpPr>
          <p:spPr>
            <a:xfrm>
              <a:off x="1545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3" name="Google Shape;573;p28"/>
            <p:cNvSpPr/>
            <p:nvPr/>
          </p:nvSpPr>
          <p:spPr>
            <a:xfrm>
              <a:off x="1899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4" name="Google Shape;574;p28"/>
            <p:cNvSpPr/>
            <p:nvPr/>
          </p:nvSpPr>
          <p:spPr>
            <a:xfrm>
              <a:off x="1545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5" name="Google Shape;575;p28"/>
            <p:cNvSpPr/>
            <p:nvPr/>
          </p:nvSpPr>
          <p:spPr>
            <a:xfrm>
              <a:off x="1899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6" name="Google Shape;576;p28"/>
            <p:cNvSpPr/>
            <p:nvPr/>
          </p:nvSpPr>
          <p:spPr>
            <a:xfrm>
              <a:off x="1545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7" name="Google Shape;577;p28"/>
            <p:cNvSpPr/>
            <p:nvPr/>
          </p:nvSpPr>
          <p:spPr>
            <a:xfrm>
              <a:off x="1899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8" name="Google Shape;578;p28"/>
            <p:cNvSpPr/>
            <p:nvPr/>
          </p:nvSpPr>
          <p:spPr>
            <a:xfrm>
              <a:off x="1545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579" name="Google Shape;579;p28"/>
            <p:cNvSpPr/>
            <p:nvPr/>
          </p:nvSpPr>
          <p:spPr>
            <a:xfrm>
              <a:off x="1899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grpSp>
      <p:grpSp>
        <p:nvGrpSpPr>
          <p:cNvPr id="580" name="Google Shape;580;p28"/>
          <p:cNvGrpSpPr/>
          <p:nvPr/>
        </p:nvGrpSpPr>
        <p:grpSpPr>
          <a:xfrm>
            <a:off x="6174663" y="2122525"/>
            <a:ext cx="1416000" cy="1321200"/>
            <a:chOff x="837700" y="2265350"/>
            <a:chExt cx="1416000" cy="1321200"/>
          </a:xfrm>
        </p:grpSpPr>
        <p:sp>
          <p:nvSpPr>
            <p:cNvPr id="581" name="Google Shape;581;p28"/>
            <p:cNvSpPr/>
            <p:nvPr/>
          </p:nvSpPr>
          <p:spPr>
            <a:xfrm>
              <a:off x="837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82" name="Google Shape;582;p28"/>
            <p:cNvSpPr/>
            <p:nvPr/>
          </p:nvSpPr>
          <p:spPr>
            <a:xfrm>
              <a:off x="1191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83" name="Google Shape;583;p28"/>
            <p:cNvSpPr/>
            <p:nvPr/>
          </p:nvSpPr>
          <p:spPr>
            <a:xfrm>
              <a:off x="837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84" name="Google Shape;584;p28"/>
            <p:cNvSpPr/>
            <p:nvPr/>
          </p:nvSpPr>
          <p:spPr>
            <a:xfrm>
              <a:off x="1191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85" name="Google Shape;585;p28"/>
            <p:cNvSpPr/>
            <p:nvPr/>
          </p:nvSpPr>
          <p:spPr>
            <a:xfrm>
              <a:off x="837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86" name="Google Shape;586;p28"/>
            <p:cNvSpPr/>
            <p:nvPr/>
          </p:nvSpPr>
          <p:spPr>
            <a:xfrm>
              <a:off x="1191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87" name="Google Shape;587;p28"/>
            <p:cNvSpPr/>
            <p:nvPr/>
          </p:nvSpPr>
          <p:spPr>
            <a:xfrm>
              <a:off x="837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88" name="Google Shape;588;p28"/>
            <p:cNvSpPr/>
            <p:nvPr/>
          </p:nvSpPr>
          <p:spPr>
            <a:xfrm>
              <a:off x="1191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89" name="Google Shape;589;p28"/>
            <p:cNvSpPr/>
            <p:nvPr/>
          </p:nvSpPr>
          <p:spPr>
            <a:xfrm>
              <a:off x="1545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90" name="Google Shape;590;p28"/>
            <p:cNvSpPr/>
            <p:nvPr/>
          </p:nvSpPr>
          <p:spPr>
            <a:xfrm>
              <a:off x="1899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91" name="Google Shape;591;p28"/>
            <p:cNvSpPr/>
            <p:nvPr/>
          </p:nvSpPr>
          <p:spPr>
            <a:xfrm>
              <a:off x="1545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92" name="Google Shape;592;p28"/>
            <p:cNvSpPr/>
            <p:nvPr/>
          </p:nvSpPr>
          <p:spPr>
            <a:xfrm>
              <a:off x="1899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93" name="Google Shape;593;p28"/>
            <p:cNvSpPr/>
            <p:nvPr/>
          </p:nvSpPr>
          <p:spPr>
            <a:xfrm>
              <a:off x="1545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94" name="Google Shape;594;p28"/>
            <p:cNvSpPr/>
            <p:nvPr/>
          </p:nvSpPr>
          <p:spPr>
            <a:xfrm>
              <a:off x="1899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95" name="Google Shape;595;p28"/>
            <p:cNvSpPr/>
            <p:nvPr/>
          </p:nvSpPr>
          <p:spPr>
            <a:xfrm>
              <a:off x="1545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596" name="Google Shape;596;p28"/>
            <p:cNvSpPr/>
            <p:nvPr/>
          </p:nvSpPr>
          <p:spPr>
            <a:xfrm>
              <a:off x="1899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grpSp>
      <p:grpSp>
        <p:nvGrpSpPr>
          <p:cNvPr id="597" name="Google Shape;597;p28"/>
          <p:cNvGrpSpPr/>
          <p:nvPr/>
        </p:nvGrpSpPr>
        <p:grpSpPr>
          <a:xfrm>
            <a:off x="6402738" y="2330888"/>
            <a:ext cx="1416000" cy="1321200"/>
            <a:chOff x="837700" y="2265350"/>
            <a:chExt cx="1416000" cy="1321200"/>
          </a:xfrm>
        </p:grpSpPr>
        <p:sp>
          <p:nvSpPr>
            <p:cNvPr id="598" name="Google Shape;598;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99" name="Google Shape;599;p28"/>
            <p:cNvSpPr/>
            <p:nvPr/>
          </p:nvSpPr>
          <p:spPr>
            <a:xfrm>
              <a:off x="1191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0" name="Google Shape;600;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1" name="Google Shape;601;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2" name="Google Shape;602;p28"/>
            <p:cNvSpPr/>
            <p:nvPr/>
          </p:nvSpPr>
          <p:spPr>
            <a:xfrm>
              <a:off x="837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3" name="Google Shape;603;p28"/>
            <p:cNvSpPr/>
            <p:nvPr/>
          </p:nvSpPr>
          <p:spPr>
            <a:xfrm>
              <a:off x="1191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4" name="Google Shape;604;p28"/>
            <p:cNvSpPr/>
            <p:nvPr/>
          </p:nvSpPr>
          <p:spPr>
            <a:xfrm>
              <a:off x="837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5" name="Google Shape;605;p28"/>
            <p:cNvSpPr/>
            <p:nvPr/>
          </p:nvSpPr>
          <p:spPr>
            <a:xfrm>
              <a:off x="1191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6" name="Google Shape;606;p28"/>
            <p:cNvSpPr/>
            <p:nvPr/>
          </p:nvSpPr>
          <p:spPr>
            <a:xfrm>
              <a:off x="1545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7" name="Google Shape;607;p28"/>
            <p:cNvSpPr/>
            <p:nvPr/>
          </p:nvSpPr>
          <p:spPr>
            <a:xfrm>
              <a:off x="1899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8" name="Google Shape;608;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9" name="Google Shape;609;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0" name="Google Shape;610;p28"/>
            <p:cNvSpPr/>
            <p:nvPr/>
          </p:nvSpPr>
          <p:spPr>
            <a:xfrm>
              <a:off x="1545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1" name="Google Shape;611;p28"/>
            <p:cNvSpPr/>
            <p:nvPr/>
          </p:nvSpPr>
          <p:spPr>
            <a:xfrm>
              <a:off x="1899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2" name="Google Shape;612;p28"/>
            <p:cNvSpPr/>
            <p:nvPr/>
          </p:nvSpPr>
          <p:spPr>
            <a:xfrm>
              <a:off x="1545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3" name="Google Shape;613;p28"/>
            <p:cNvSpPr/>
            <p:nvPr/>
          </p:nvSpPr>
          <p:spPr>
            <a:xfrm>
              <a:off x="1899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nvGrpSpPr>
          <p:cNvPr id="614" name="Google Shape;614;p28"/>
          <p:cNvGrpSpPr/>
          <p:nvPr/>
        </p:nvGrpSpPr>
        <p:grpSpPr>
          <a:xfrm>
            <a:off x="6485313" y="2386963"/>
            <a:ext cx="1416000" cy="1321200"/>
            <a:chOff x="837700" y="2265350"/>
            <a:chExt cx="1416000" cy="1321200"/>
          </a:xfrm>
        </p:grpSpPr>
        <p:sp>
          <p:nvSpPr>
            <p:cNvPr id="615" name="Google Shape;615;p28"/>
            <p:cNvSpPr/>
            <p:nvPr/>
          </p:nvSpPr>
          <p:spPr>
            <a:xfrm>
              <a:off x="837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16" name="Google Shape;616;p28"/>
            <p:cNvSpPr/>
            <p:nvPr/>
          </p:nvSpPr>
          <p:spPr>
            <a:xfrm>
              <a:off x="1191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17" name="Google Shape;617;p28"/>
            <p:cNvSpPr/>
            <p:nvPr/>
          </p:nvSpPr>
          <p:spPr>
            <a:xfrm>
              <a:off x="837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18" name="Google Shape;618;p28"/>
            <p:cNvSpPr/>
            <p:nvPr/>
          </p:nvSpPr>
          <p:spPr>
            <a:xfrm>
              <a:off x="1191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19" name="Google Shape;619;p28"/>
            <p:cNvSpPr/>
            <p:nvPr/>
          </p:nvSpPr>
          <p:spPr>
            <a:xfrm>
              <a:off x="837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0" name="Google Shape;620;p28"/>
            <p:cNvSpPr/>
            <p:nvPr/>
          </p:nvSpPr>
          <p:spPr>
            <a:xfrm>
              <a:off x="1191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1" name="Google Shape;621;p28"/>
            <p:cNvSpPr/>
            <p:nvPr/>
          </p:nvSpPr>
          <p:spPr>
            <a:xfrm>
              <a:off x="837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2" name="Google Shape;622;p28"/>
            <p:cNvSpPr/>
            <p:nvPr/>
          </p:nvSpPr>
          <p:spPr>
            <a:xfrm>
              <a:off x="1191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3" name="Google Shape;623;p28"/>
            <p:cNvSpPr/>
            <p:nvPr/>
          </p:nvSpPr>
          <p:spPr>
            <a:xfrm>
              <a:off x="1545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4" name="Google Shape;624;p28"/>
            <p:cNvSpPr/>
            <p:nvPr/>
          </p:nvSpPr>
          <p:spPr>
            <a:xfrm>
              <a:off x="1899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5" name="Google Shape;625;p28"/>
            <p:cNvSpPr/>
            <p:nvPr/>
          </p:nvSpPr>
          <p:spPr>
            <a:xfrm>
              <a:off x="1545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6" name="Google Shape;626;p28"/>
            <p:cNvSpPr/>
            <p:nvPr/>
          </p:nvSpPr>
          <p:spPr>
            <a:xfrm>
              <a:off x="1899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7" name="Google Shape;627;p28"/>
            <p:cNvSpPr/>
            <p:nvPr/>
          </p:nvSpPr>
          <p:spPr>
            <a:xfrm>
              <a:off x="1545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8" name="Google Shape;628;p28"/>
            <p:cNvSpPr/>
            <p:nvPr/>
          </p:nvSpPr>
          <p:spPr>
            <a:xfrm>
              <a:off x="1899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29" name="Google Shape;629;p28"/>
            <p:cNvSpPr/>
            <p:nvPr/>
          </p:nvSpPr>
          <p:spPr>
            <a:xfrm>
              <a:off x="1545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30" name="Google Shape;630;p28"/>
            <p:cNvSpPr/>
            <p:nvPr/>
          </p:nvSpPr>
          <p:spPr>
            <a:xfrm>
              <a:off x="1899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grpSp>
      <p:grpSp>
        <p:nvGrpSpPr>
          <p:cNvPr id="631" name="Google Shape;631;p28"/>
          <p:cNvGrpSpPr/>
          <p:nvPr/>
        </p:nvGrpSpPr>
        <p:grpSpPr>
          <a:xfrm>
            <a:off x="6551238" y="2468563"/>
            <a:ext cx="1416000" cy="1321200"/>
            <a:chOff x="837700" y="2265350"/>
            <a:chExt cx="1416000" cy="1321200"/>
          </a:xfrm>
        </p:grpSpPr>
        <p:sp>
          <p:nvSpPr>
            <p:cNvPr id="632" name="Google Shape;632;p28"/>
            <p:cNvSpPr/>
            <p:nvPr/>
          </p:nvSpPr>
          <p:spPr>
            <a:xfrm>
              <a:off x="837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33" name="Google Shape;633;p28"/>
            <p:cNvSpPr/>
            <p:nvPr/>
          </p:nvSpPr>
          <p:spPr>
            <a:xfrm>
              <a:off x="1191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34" name="Google Shape;634;p28"/>
            <p:cNvSpPr/>
            <p:nvPr/>
          </p:nvSpPr>
          <p:spPr>
            <a:xfrm>
              <a:off x="837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35" name="Google Shape;635;p28"/>
            <p:cNvSpPr/>
            <p:nvPr/>
          </p:nvSpPr>
          <p:spPr>
            <a:xfrm>
              <a:off x="1191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36" name="Google Shape;636;p28"/>
            <p:cNvSpPr/>
            <p:nvPr/>
          </p:nvSpPr>
          <p:spPr>
            <a:xfrm>
              <a:off x="837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37" name="Google Shape;637;p28"/>
            <p:cNvSpPr/>
            <p:nvPr/>
          </p:nvSpPr>
          <p:spPr>
            <a:xfrm>
              <a:off x="1191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38" name="Google Shape;638;p28"/>
            <p:cNvSpPr/>
            <p:nvPr/>
          </p:nvSpPr>
          <p:spPr>
            <a:xfrm>
              <a:off x="837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39" name="Google Shape;639;p28"/>
            <p:cNvSpPr/>
            <p:nvPr/>
          </p:nvSpPr>
          <p:spPr>
            <a:xfrm>
              <a:off x="1191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40" name="Google Shape;640;p28"/>
            <p:cNvSpPr/>
            <p:nvPr/>
          </p:nvSpPr>
          <p:spPr>
            <a:xfrm>
              <a:off x="1545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41" name="Google Shape;641;p28"/>
            <p:cNvSpPr/>
            <p:nvPr/>
          </p:nvSpPr>
          <p:spPr>
            <a:xfrm>
              <a:off x="1899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42" name="Google Shape;642;p28"/>
            <p:cNvSpPr/>
            <p:nvPr/>
          </p:nvSpPr>
          <p:spPr>
            <a:xfrm>
              <a:off x="1545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43" name="Google Shape;643;p28"/>
            <p:cNvSpPr/>
            <p:nvPr/>
          </p:nvSpPr>
          <p:spPr>
            <a:xfrm>
              <a:off x="1899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44" name="Google Shape;644;p28"/>
            <p:cNvSpPr/>
            <p:nvPr/>
          </p:nvSpPr>
          <p:spPr>
            <a:xfrm>
              <a:off x="1545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45" name="Google Shape;645;p28"/>
            <p:cNvSpPr/>
            <p:nvPr/>
          </p:nvSpPr>
          <p:spPr>
            <a:xfrm>
              <a:off x="1899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46" name="Google Shape;646;p28"/>
            <p:cNvSpPr/>
            <p:nvPr/>
          </p:nvSpPr>
          <p:spPr>
            <a:xfrm>
              <a:off x="1545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47" name="Google Shape;647;p28"/>
            <p:cNvSpPr/>
            <p:nvPr/>
          </p:nvSpPr>
          <p:spPr>
            <a:xfrm>
              <a:off x="1899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grpSp>
      <p:grpSp>
        <p:nvGrpSpPr>
          <p:cNvPr id="648" name="Google Shape;648;p28"/>
          <p:cNvGrpSpPr/>
          <p:nvPr/>
        </p:nvGrpSpPr>
        <p:grpSpPr>
          <a:xfrm>
            <a:off x="6732113" y="2679000"/>
            <a:ext cx="1416000" cy="1321200"/>
            <a:chOff x="837700" y="2265350"/>
            <a:chExt cx="1416000" cy="1321200"/>
          </a:xfrm>
        </p:grpSpPr>
        <p:sp>
          <p:nvSpPr>
            <p:cNvPr id="649" name="Google Shape;649;p2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0" name="Google Shape;650;p28"/>
            <p:cNvSpPr/>
            <p:nvPr/>
          </p:nvSpPr>
          <p:spPr>
            <a:xfrm>
              <a:off x="1191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1" name="Google Shape;651;p2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2" name="Google Shape;652;p2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3" name="Google Shape;653;p28"/>
            <p:cNvSpPr/>
            <p:nvPr/>
          </p:nvSpPr>
          <p:spPr>
            <a:xfrm>
              <a:off x="837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4" name="Google Shape;654;p28"/>
            <p:cNvSpPr/>
            <p:nvPr/>
          </p:nvSpPr>
          <p:spPr>
            <a:xfrm>
              <a:off x="1191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5" name="Google Shape;655;p28"/>
            <p:cNvSpPr/>
            <p:nvPr/>
          </p:nvSpPr>
          <p:spPr>
            <a:xfrm>
              <a:off x="837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6" name="Google Shape;656;p28"/>
            <p:cNvSpPr/>
            <p:nvPr/>
          </p:nvSpPr>
          <p:spPr>
            <a:xfrm>
              <a:off x="1191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7" name="Google Shape;657;p28"/>
            <p:cNvSpPr/>
            <p:nvPr/>
          </p:nvSpPr>
          <p:spPr>
            <a:xfrm>
              <a:off x="1545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8" name="Google Shape;658;p28"/>
            <p:cNvSpPr/>
            <p:nvPr/>
          </p:nvSpPr>
          <p:spPr>
            <a:xfrm>
              <a:off x="1899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9" name="Google Shape;659;p2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60" name="Google Shape;660;p2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61" name="Google Shape;661;p28"/>
            <p:cNvSpPr/>
            <p:nvPr/>
          </p:nvSpPr>
          <p:spPr>
            <a:xfrm>
              <a:off x="1545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62" name="Google Shape;662;p28"/>
            <p:cNvSpPr/>
            <p:nvPr/>
          </p:nvSpPr>
          <p:spPr>
            <a:xfrm>
              <a:off x="1899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63" name="Google Shape;663;p28"/>
            <p:cNvSpPr/>
            <p:nvPr/>
          </p:nvSpPr>
          <p:spPr>
            <a:xfrm>
              <a:off x="1545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64" name="Google Shape;664;p28"/>
            <p:cNvSpPr/>
            <p:nvPr/>
          </p:nvSpPr>
          <p:spPr>
            <a:xfrm>
              <a:off x="1899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nvGrpSpPr>
          <p:cNvPr id="665" name="Google Shape;665;p28"/>
          <p:cNvGrpSpPr/>
          <p:nvPr/>
        </p:nvGrpSpPr>
        <p:grpSpPr>
          <a:xfrm>
            <a:off x="6814688" y="2735075"/>
            <a:ext cx="1416000" cy="1321200"/>
            <a:chOff x="837700" y="2265350"/>
            <a:chExt cx="1416000" cy="1321200"/>
          </a:xfrm>
        </p:grpSpPr>
        <p:sp>
          <p:nvSpPr>
            <p:cNvPr id="666" name="Google Shape;666;p28"/>
            <p:cNvSpPr/>
            <p:nvPr/>
          </p:nvSpPr>
          <p:spPr>
            <a:xfrm>
              <a:off x="837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67" name="Google Shape;667;p28"/>
            <p:cNvSpPr/>
            <p:nvPr/>
          </p:nvSpPr>
          <p:spPr>
            <a:xfrm>
              <a:off x="1191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68" name="Google Shape;668;p28"/>
            <p:cNvSpPr/>
            <p:nvPr/>
          </p:nvSpPr>
          <p:spPr>
            <a:xfrm>
              <a:off x="837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69" name="Google Shape;669;p28"/>
            <p:cNvSpPr/>
            <p:nvPr/>
          </p:nvSpPr>
          <p:spPr>
            <a:xfrm>
              <a:off x="1191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0" name="Google Shape;670;p28"/>
            <p:cNvSpPr/>
            <p:nvPr/>
          </p:nvSpPr>
          <p:spPr>
            <a:xfrm>
              <a:off x="837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1" name="Google Shape;671;p28"/>
            <p:cNvSpPr/>
            <p:nvPr/>
          </p:nvSpPr>
          <p:spPr>
            <a:xfrm>
              <a:off x="1191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2" name="Google Shape;672;p28"/>
            <p:cNvSpPr/>
            <p:nvPr/>
          </p:nvSpPr>
          <p:spPr>
            <a:xfrm>
              <a:off x="837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3" name="Google Shape;673;p28"/>
            <p:cNvSpPr/>
            <p:nvPr/>
          </p:nvSpPr>
          <p:spPr>
            <a:xfrm>
              <a:off x="1191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4" name="Google Shape;674;p28"/>
            <p:cNvSpPr/>
            <p:nvPr/>
          </p:nvSpPr>
          <p:spPr>
            <a:xfrm>
              <a:off x="1545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5" name="Google Shape;675;p28"/>
            <p:cNvSpPr/>
            <p:nvPr/>
          </p:nvSpPr>
          <p:spPr>
            <a:xfrm>
              <a:off x="1899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6" name="Google Shape;676;p28"/>
            <p:cNvSpPr/>
            <p:nvPr/>
          </p:nvSpPr>
          <p:spPr>
            <a:xfrm>
              <a:off x="1545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7" name="Google Shape;677;p28"/>
            <p:cNvSpPr/>
            <p:nvPr/>
          </p:nvSpPr>
          <p:spPr>
            <a:xfrm>
              <a:off x="1899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8" name="Google Shape;678;p28"/>
            <p:cNvSpPr/>
            <p:nvPr/>
          </p:nvSpPr>
          <p:spPr>
            <a:xfrm>
              <a:off x="1545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79" name="Google Shape;679;p28"/>
            <p:cNvSpPr/>
            <p:nvPr/>
          </p:nvSpPr>
          <p:spPr>
            <a:xfrm>
              <a:off x="1899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80" name="Google Shape;680;p28"/>
            <p:cNvSpPr/>
            <p:nvPr/>
          </p:nvSpPr>
          <p:spPr>
            <a:xfrm>
              <a:off x="1545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681" name="Google Shape;681;p28"/>
            <p:cNvSpPr/>
            <p:nvPr/>
          </p:nvSpPr>
          <p:spPr>
            <a:xfrm>
              <a:off x="1899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grpSp>
      <p:grpSp>
        <p:nvGrpSpPr>
          <p:cNvPr id="682" name="Google Shape;682;p28"/>
          <p:cNvGrpSpPr/>
          <p:nvPr/>
        </p:nvGrpSpPr>
        <p:grpSpPr>
          <a:xfrm>
            <a:off x="6880613" y="2816675"/>
            <a:ext cx="1416000" cy="1321200"/>
            <a:chOff x="837700" y="2265350"/>
            <a:chExt cx="1416000" cy="1321200"/>
          </a:xfrm>
        </p:grpSpPr>
        <p:sp>
          <p:nvSpPr>
            <p:cNvPr id="683" name="Google Shape;683;p28"/>
            <p:cNvSpPr/>
            <p:nvPr/>
          </p:nvSpPr>
          <p:spPr>
            <a:xfrm>
              <a:off x="837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84" name="Google Shape;684;p28"/>
            <p:cNvSpPr/>
            <p:nvPr/>
          </p:nvSpPr>
          <p:spPr>
            <a:xfrm>
              <a:off x="1191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85" name="Google Shape;685;p28"/>
            <p:cNvSpPr/>
            <p:nvPr/>
          </p:nvSpPr>
          <p:spPr>
            <a:xfrm>
              <a:off x="837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86" name="Google Shape;686;p28"/>
            <p:cNvSpPr/>
            <p:nvPr/>
          </p:nvSpPr>
          <p:spPr>
            <a:xfrm>
              <a:off x="1191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87" name="Google Shape;687;p28"/>
            <p:cNvSpPr/>
            <p:nvPr/>
          </p:nvSpPr>
          <p:spPr>
            <a:xfrm>
              <a:off x="837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88" name="Google Shape;688;p28"/>
            <p:cNvSpPr/>
            <p:nvPr/>
          </p:nvSpPr>
          <p:spPr>
            <a:xfrm>
              <a:off x="1191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89" name="Google Shape;689;p28"/>
            <p:cNvSpPr/>
            <p:nvPr/>
          </p:nvSpPr>
          <p:spPr>
            <a:xfrm>
              <a:off x="837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90" name="Google Shape;690;p28"/>
            <p:cNvSpPr/>
            <p:nvPr/>
          </p:nvSpPr>
          <p:spPr>
            <a:xfrm>
              <a:off x="1191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91" name="Google Shape;691;p28"/>
            <p:cNvSpPr/>
            <p:nvPr/>
          </p:nvSpPr>
          <p:spPr>
            <a:xfrm>
              <a:off x="1545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92" name="Google Shape;692;p28"/>
            <p:cNvSpPr/>
            <p:nvPr/>
          </p:nvSpPr>
          <p:spPr>
            <a:xfrm>
              <a:off x="1899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93" name="Google Shape;693;p28"/>
            <p:cNvSpPr/>
            <p:nvPr/>
          </p:nvSpPr>
          <p:spPr>
            <a:xfrm>
              <a:off x="1545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94" name="Google Shape;694;p28"/>
            <p:cNvSpPr/>
            <p:nvPr/>
          </p:nvSpPr>
          <p:spPr>
            <a:xfrm>
              <a:off x="1899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95" name="Google Shape;695;p28"/>
            <p:cNvSpPr/>
            <p:nvPr/>
          </p:nvSpPr>
          <p:spPr>
            <a:xfrm>
              <a:off x="1545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96" name="Google Shape;696;p28"/>
            <p:cNvSpPr/>
            <p:nvPr/>
          </p:nvSpPr>
          <p:spPr>
            <a:xfrm>
              <a:off x="1899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97" name="Google Shape;697;p28"/>
            <p:cNvSpPr/>
            <p:nvPr/>
          </p:nvSpPr>
          <p:spPr>
            <a:xfrm>
              <a:off x="1545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698" name="Google Shape;698;p28"/>
            <p:cNvSpPr/>
            <p:nvPr/>
          </p:nvSpPr>
          <p:spPr>
            <a:xfrm>
              <a:off x="1899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grpSp>
      <p:sp>
        <p:nvSpPr>
          <p:cNvPr id="699" name="Google Shape;699;p28"/>
          <p:cNvSpPr txBox="1"/>
          <p:nvPr/>
        </p:nvSpPr>
        <p:spPr>
          <a:xfrm>
            <a:off x="6026175" y="4137875"/>
            <a:ext cx="22986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4</a:t>
            </a:r>
            <a:r>
              <a:rPr lang="en">
                <a:latin typeface="Ubuntu"/>
                <a:ea typeface="Ubuntu"/>
                <a:cs typeface="Ubuntu"/>
                <a:sym typeface="Ubuntu"/>
              </a:rPr>
              <a:t>D</a:t>
            </a:r>
            <a:endParaRPr>
              <a:latin typeface="Ubuntu"/>
              <a:ea typeface="Ubuntu"/>
              <a:cs typeface="Ubuntu"/>
              <a:sym typeface="Ubuntu"/>
            </a:endParaRPr>
          </a:p>
        </p:txBody>
      </p:sp>
      <p:cxnSp>
        <p:nvCxnSpPr>
          <p:cNvPr id="700" name="Google Shape;700;p28"/>
          <p:cNvCxnSpPr/>
          <p:nvPr/>
        </p:nvCxnSpPr>
        <p:spPr>
          <a:xfrm>
            <a:off x="7478675" y="1923275"/>
            <a:ext cx="886800" cy="893400"/>
          </a:xfrm>
          <a:prstGeom prst="straightConnector1">
            <a:avLst/>
          </a:prstGeom>
          <a:noFill/>
          <a:ln cap="flat" cmpd="sng" w="28575">
            <a:solidFill>
              <a:schemeClr val="dk2"/>
            </a:solidFill>
            <a:prstDash val="solid"/>
            <a:round/>
            <a:headEnd len="med" w="med" type="none"/>
            <a:tailEnd len="med" w="med" type="triangle"/>
          </a:ln>
        </p:spPr>
      </p:cxnSp>
      <p:sp>
        <p:nvSpPr>
          <p:cNvPr id="701" name="Google Shape;701;p28"/>
          <p:cNvSpPr txBox="1"/>
          <p:nvPr/>
        </p:nvSpPr>
        <p:spPr>
          <a:xfrm>
            <a:off x="7152900" y="2040925"/>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time</a:t>
            </a:r>
            <a:endParaRPr>
              <a:latin typeface="Ubuntu"/>
              <a:ea typeface="Ubuntu"/>
              <a:cs typeface="Ubuntu"/>
              <a:sym typeface="Ubuntu"/>
            </a:endParaRPr>
          </a:p>
        </p:txBody>
      </p:sp>
      <p:sp>
        <p:nvSpPr>
          <p:cNvPr id="702" name="Google Shape;702;p28"/>
          <p:cNvSpPr txBox="1"/>
          <p:nvPr/>
        </p:nvSpPr>
        <p:spPr>
          <a:xfrm>
            <a:off x="3266650" y="3814325"/>
            <a:ext cx="1991100" cy="8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30 frames per sec (FPS)</a:t>
            </a:r>
            <a:endParaRPr>
              <a:latin typeface="Ubuntu"/>
              <a:ea typeface="Ubuntu"/>
              <a:cs typeface="Ubuntu"/>
              <a:sym typeface="Ubuntu"/>
            </a:endParaRPr>
          </a:p>
          <a:p>
            <a:pPr indent="0" lvl="0" marL="0" rtl="0" algn="ctr">
              <a:spcBef>
                <a:spcPts val="0"/>
              </a:spcBef>
              <a:spcAft>
                <a:spcPts val="0"/>
              </a:spcAft>
              <a:buNone/>
            </a:pPr>
            <a:r>
              <a:rPr i="1" lang="en">
                <a:latin typeface="Ubuntu"/>
                <a:ea typeface="Ubuntu"/>
                <a:cs typeface="Ubuntu"/>
                <a:sym typeface="Ubuntu"/>
              </a:rPr>
              <a:t>framerate</a:t>
            </a:r>
            <a:endParaRPr i="1">
              <a:latin typeface="Ubuntu"/>
              <a:ea typeface="Ubuntu"/>
              <a:cs typeface="Ubuntu"/>
              <a:sym typeface="Ubuntu"/>
            </a:endParaRPr>
          </a:p>
        </p:txBody>
      </p:sp>
      <p:sp>
        <p:nvSpPr>
          <p:cNvPr id="703" name="Google Shape;703;p28"/>
          <p:cNvSpPr txBox="1"/>
          <p:nvPr/>
        </p:nvSpPr>
        <p:spPr>
          <a:xfrm>
            <a:off x="429975" y="3814325"/>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a single</a:t>
            </a:r>
            <a:r>
              <a:rPr lang="en">
                <a:latin typeface="Ubuntu"/>
                <a:ea typeface="Ubuntu"/>
                <a:cs typeface="Ubuntu"/>
                <a:sym typeface="Ubuntu"/>
              </a:rPr>
              <a:t> frame</a:t>
            </a:r>
            <a:endParaRPr>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Interlaced</a:t>
            </a:r>
            <a:r>
              <a:rPr lang="en"/>
              <a:t> | </a:t>
            </a:r>
            <a:r>
              <a:rPr b="1" lang="en"/>
              <a:t>p</a:t>
            </a:r>
            <a:r>
              <a:rPr b="1" lang="en"/>
              <a:t>rogressive</a:t>
            </a:r>
            <a:endParaRPr b="1"/>
          </a:p>
          <a:p>
            <a:pPr indent="0" lvl="0" marL="0" rtl="0" algn="l">
              <a:spcBef>
                <a:spcPts val="0"/>
              </a:spcBef>
              <a:spcAft>
                <a:spcPts val="0"/>
              </a:spcAft>
              <a:buNone/>
            </a:pPr>
            <a:r>
              <a:t/>
            </a:r>
            <a:endParaRPr/>
          </a:p>
        </p:txBody>
      </p:sp>
      <p:pic>
        <p:nvPicPr>
          <p:cNvPr descr="200108_interlace_graphic.jpg" id="709" name="Google Shape;709;p29"/>
          <p:cNvPicPr preferRelativeResize="0"/>
          <p:nvPr/>
        </p:nvPicPr>
        <p:blipFill>
          <a:blip r:embed="rId3">
            <a:alphaModFix/>
          </a:blip>
          <a:stretch>
            <a:fillRect/>
          </a:stretch>
        </p:blipFill>
        <p:spPr>
          <a:xfrm>
            <a:off x="430100" y="1306050"/>
            <a:ext cx="3257550" cy="3333750"/>
          </a:xfrm>
          <a:prstGeom prst="rect">
            <a:avLst/>
          </a:prstGeom>
          <a:noFill/>
          <a:ln>
            <a:noFill/>
          </a:ln>
        </p:spPr>
      </p:pic>
      <p:pic>
        <p:nvPicPr>
          <p:cNvPr descr="progressive_scan.jpg" id="710" name="Google Shape;710;p29"/>
          <p:cNvPicPr preferRelativeResize="0"/>
          <p:nvPr/>
        </p:nvPicPr>
        <p:blipFill>
          <a:blip r:embed="rId4">
            <a:alphaModFix/>
          </a:blip>
          <a:stretch>
            <a:fillRect/>
          </a:stretch>
        </p:blipFill>
        <p:spPr>
          <a:xfrm>
            <a:off x="4397188" y="2115675"/>
            <a:ext cx="4219575" cy="171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480p, 1080i, 1080p formats?</a:t>
            </a:r>
            <a:endParaRPr/>
          </a:p>
        </p:txBody>
      </p:sp>
      <p:sp>
        <p:nvSpPr>
          <p:cNvPr id="716" name="Google Shape;71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p>
          <a:p>
            <a:pPr indent="0" lvl="0" marL="0" rtl="0" algn="l">
              <a:spcBef>
                <a:spcPts val="1600"/>
              </a:spcBef>
              <a:spcAft>
                <a:spcPts val="0"/>
              </a:spcAft>
              <a:buNone/>
            </a:pPr>
            <a:r>
              <a:rPr i="1" lang="en"/>
              <a:t>[number][letter]</a:t>
            </a:r>
            <a:endParaRPr i="1"/>
          </a:p>
          <a:p>
            <a:pPr indent="0" lvl="0" marL="0" rtl="0" algn="l">
              <a:spcBef>
                <a:spcPts val="1600"/>
              </a:spcBef>
              <a:spcAft>
                <a:spcPts val="0"/>
              </a:spcAft>
              <a:buNone/>
            </a:pPr>
            <a:r>
              <a:t/>
            </a:r>
            <a:endParaRPr b="1"/>
          </a:p>
          <a:p>
            <a:pPr indent="0" lvl="0" marL="0" rtl="0" algn="l">
              <a:spcBef>
                <a:spcPts val="1600"/>
              </a:spcBef>
              <a:spcAft>
                <a:spcPts val="1600"/>
              </a:spcAft>
              <a:buNone/>
            </a:pPr>
            <a:r>
              <a:rPr b="1" lang="en"/>
              <a:t>number</a:t>
            </a:r>
            <a:r>
              <a:rPr lang="en"/>
              <a:t> is the resolution</a:t>
            </a:r>
            <a:r>
              <a:rPr lang="en"/>
              <a:t>'s height and letter: </a:t>
            </a:r>
            <a:r>
              <a:rPr b="1" lang="en"/>
              <a:t>p</a:t>
            </a:r>
            <a:r>
              <a:rPr lang="en"/>
              <a:t> means progressive and </a:t>
            </a:r>
            <a:r>
              <a:rPr b="1" lang="en"/>
              <a:t>i</a:t>
            </a:r>
            <a:r>
              <a:rPr lang="en"/>
              <a:t> means interlaced.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b="1" lang="en"/>
              <a:t>bitrate</a:t>
            </a:r>
            <a:r>
              <a:rPr lang="en"/>
              <a:t>?</a:t>
            </a:r>
            <a:endParaRPr/>
          </a:p>
        </p:txBody>
      </p:sp>
      <p:grpSp>
        <p:nvGrpSpPr>
          <p:cNvPr id="722" name="Google Shape;722;p31"/>
          <p:cNvGrpSpPr/>
          <p:nvPr/>
        </p:nvGrpSpPr>
        <p:grpSpPr>
          <a:xfrm>
            <a:off x="1283525" y="2039350"/>
            <a:ext cx="1416000" cy="1321200"/>
            <a:chOff x="837700" y="2265350"/>
            <a:chExt cx="1416000" cy="1321200"/>
          </a:xfrm>
        </p:grpSpPr>
        <p:sp>
          <p:nvSpPr>
            <p:cNvPr id="723" name="Google Shape;723;p31"/>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1"/>
          <p:cNvGrpSpPr/>
          <p:nvPr/>
        </p:nvGrpSpPr>
        <p:grpSpPr>
          <a:xfrm>
            <a:off x="1388725" y="2120950"/>
            <a:ext cx="1416000" cy="1321200"/>
            <a:chOff x="837700" y="2265350"/>
            <a:chExt cx="1416000" cy="1321200"/>
          </a:xfrm>
        </p:grpSpPr>
        <p:sp>
          <p:nvSpPr>
            <p:cNvPr id="740" name="Google Shape;740;p31"/>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1"/>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1"/>
          <p:cNvGrpSpPr/>
          <p:nvPr/>
        </p:nvGrpSpPr>
        <p:grpSpPr>
          <a:xfrm>
            <a:off x="1517525" y="2214350"/>
            <a:ext cx="1416000" cy="1321200"/>
            <a:chOff x="837700" y="2265350"/>
            <a:chExt cx="1416000" cy="1321200"/>
          </a:xfrm>
        </p:grpSpPr>
        <p:sp>
          <p:nvSpPr>
            <p:cNvPr id="757" name="Google Shape;757;p31"/>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1"/>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1"/>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1"/>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31"/>
          <p:cNvGrpSpPr/>
          <p:nvPr/>
        </p:nvGrpSpPr>
        <p:grpSpPr>
          <a:xfrm>
            <a:off x="1624700" y="2316550"/>
            <a:ext cx="1416000" cy="1321200"/>
            <a:chOff x="837700" y="2265350"/>
            <a:chExt cx="1416000" cy="1321200"/>
          </a:xfrm>
        </p:grpSpPr>
        <p:sp>
          <p:nvSpPr>
            <p:cNvPr id="774" name="Google Shape;774;p31"/>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31"/>
          <p:cNvGrpSpPr/>
          <p:nvPr/>
        </p:nvGrpSpPr>
        <p:grpSpPr>
          <a:xfrm>
            <a:off x="1729900" y="2398150"/>
            <a:ext cx="1416000" cy="1321200"/>
            <a:chOff x="837700" y="2265350"/>
            <a:chExt cx="1416000" cy="1321200"/>
          </a:xfrm>
        </p:grpSpPr>
        <p:sp>
          <p:nvSpPr>
            <p:cNvPr id="791" name="Google Shape;791;p31"/>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31"/>
          <p:cNvGrpSpPr/>
          <p:nvPr/>
        </p:nvGrpSpPr>
        <p:grpSpPr>
          <a:xfrm>
            <a:off x="1858700" y="2491550"/>
            <a:ext cx="1416000" cy="1321200"/>
            <a:chOff x="837700" y="2265350"/>
            <a:chExt cx="1416000" cy="1321200"/>
          </a:xfrm>
        </p:grpSpPr>
        <p:sp>
          <p:nvSpPr>
            <p:cNvPr id="808" name="Google Shape;808;p31"/>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1"/>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 name="Google Shape;824;p31"/>
          <p:cNvSpPr txBox="1"/>
          <p:nvPr/>
        </p:nvSpPr>
        <p:spPr>
          <a:xfrm>
            <a:off x="1283525" y="3812750"/>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30 FPS</a:t>
            </a:r>
            <a:endParaRPr>
              <a:latin typeface="Ubuntu"/>
              <a:ea typeface="Ubuntu"/>
              <a:cs typeface="Ubuntu"/>
              <a:sym typeface="Ubuntu"/>
            </a:endParaRPr>
          </a:p>
        </p:txBody>
      </p:sp>
      <p:sp>
        <p:nvSpPr>
          <p:cNvPr id="825" name="Google Shape;825;p31"/>
          <p:cNvSpPr txBox="1"/>
          <p:nvPr/>
        </p:nvSpPr>
        <p:spPr>
          <a:xfrm>
            <a:off x="2898000" y="2476750"/>
            <a:ext cx="5757900" cy="11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WIDTH * HEIGHT * BITS_PER_PIXEL * FPS</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4 * 4 * 24 * 30</a:t>
            </a:r>
            <a:endParaRPr>
              <a:latin typeface="Ubuntu"/>
              <a:ea typeface="Ubuntu"/>
              <a:cs typeface="Ubuntu"/>
              <a:sym typeface="Ubuntu"/>
            </a:endParaRPr>
          </a:p>
          <a:p>
            <a:pPr indent="0" lvl="0" marL="0" rtl="0" algn="ctr">
              <a:spcBef>
                <a:spcPts val="0"/>
              </a:spcBef>
              <a:spcAft>
                <a:spcPts val="0"/>
              </a:spcAft>
              <a:buNone/>
            </a:pPr>
            <a:r>
              <a:rPr b="1" lang="en" sz="1800">
                <a:solidFill>
                  <a:schemeClr val="dk2"/>
                </a:solidFill>
                <a:latin typeface="Ubuntu"/>
                <a:ea typeface="Ubuntu"/>
                <a:cs typeface="Ubuntu"/>
                <a:sym typeface="Ubuntu"/>
              </a:rPr>
              <a:t>11,520 bits per second</a:t>
            </a:r>
            <a:endParaRPr b="1">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Feedbacks</a:t>
            </a:r>
            <a:endParaRPr b="1"/>
          </a:p>
        </p:txBody>
      </p:sp>
      <p:sp>
        <p:nvSpPr>
          <p:cNvPr id="60" name="Google Shape;60;p14"/>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P</a:t>
            </a:r>
            <a:r>
              <a:rPr b="1" lang="en" sz="2400">
                <a:latin typeface="Open Sans"/>
                <a:ea typeface="Open Sans"/>
                <a:cs typeface="Open Sans"/>
                <a:sym typeface="Open Sans"/>
              </a:rPr>
              <a:t>lease take notes</a:t>
            </a:r>
            <a:r>
              <a:rPr lang="en" sz="2400">
                <a:latin typeface="Open Sans"/>
                <a:ea typeface="Open Sans"/>
                <a:cs typeface="Open Sans"/>
                <a:sym typeface="Open Sans"/>
              </a:rPr>
              <a:t> about possible </a:t>
            </a:r>
            <a:r>
              <a:rPr lang="en" sz="2400">
                <a:latin typeface="Open Sans"/>
                <a:ea typeface="Open Sans"/>
                <a:cs typeface="Open Sans"/>
                <a:sym typeface="Open Sans"/>
              </a:rPr>
              <a:t>improvements. </a:t>
            </a:r>
            <a:endParaRPr sz="2400">
              <a:latin typeface="Open Sans"/>
              <a:ea typeface="Open Sans"/>
              <a:cs typeface="Open Sans"/>
              <a:sym typeface="Open Sans"/>
            </a:endParaRPr>
          </a:p>
          <a:p>
            <a:pPr indent="0" lvl="0" marL="0" rtl="0" algn="l">
              <a:spcBef>
                <a:spcPts val="1600"/>
              </a:spcBef>
              <a:spcAft>
                <a:spcPts val="0"/>
              </a:spcAft>
              <a:buNone/>
            </a:pPr>
            <a:r>
              <a:rPr b="1" lang="en" sz="2400">
                <a:latin typeface="Open Sans"/>
                <a:ea typeface="Open Sans"/>
                <a:cs typeface="Open Sans"/>
                <a:sym typeface="Open Sans"/>
              </a:rPr>
              <a:t>Feedback </a:t>
            </a:r>
            <a:r>
              <a:rPr lang="en" sz="2400">
                <a:latin typeface="Open Sans"/>
                <a:ea typeface="Open Sans"/>
                <a:cs typeface="Open Sans"/>
                <a:sym typeface="Open Sans"/>
              </a:rPr>
              <a:t>are welcome, things like: </a:t>
            </a:r>
            <a:r>
              <a:rPr b="1" lang="en" sz="2400">
                <a:latin typeface="Open Sans"/>
                <a:ea typeface="Open Sans"/>
                <a:cs typeface="Open Sans"/>
                <a:sym typeface="Open Sans"/>
              </a:rPr>
              <a:t>better naming, shorten Y content, expand X content and etc. </a:t>
            </a:r>
            <a:endParaRPr b="1" sz="2400">
              <a:latin typeface="Open Sans"/>
              <a:ea typeface="Open Sans"/>
              <a:cs typeface="Open Sans"/>
              <a:sym typeface="Open Sans"/>
            </a:endParaRPr>
          </a:p>
          <a:p>
            <a:pPr indent="0" lvl="0" marL="0" rtl="0" algn="l">
              <a:spcBef>
                <a:spcPts val="1600"/>
              </a:spcBef>
              <a:spcAft>
                <a:spcPts val="1600"/>
              </a:spcAft>
              <a:buNone/>
            </a:pPr>
            <a:r>
              <a:rPr i="1" lang="en" sz="2400">
                <a:solidFill>
                  <a:schemeClr val="accent3"/>
                </a:solidFill>
                <a:latin typeface="Open Sans"/>
                <a:ea typeface="Open Sans"/>
                <a:cs typeface="Open Sans"/>
                <a:sym typeface="Open Sans"/>
              </a:rPr>
              <a:t>Don’t let the others suffer as you will.</a:t>
            </a:r>
            <a:endParaRPr i="1" sz="2400">
              <a:solidFill>
                <a:schemeClr val="accent3"/>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Constant</a:t>
            </a:r>
            <a:r>
              <a:rPr lang="en"/>
              <a:t> </a:t>
            </a:r>
            <a:r>
              <a:rPr b="1" lang="en"/>
              <a:t>bitrate (CBR)</a:t>
            </a:r>
            <a:r>
              <a:rPr lang="en"/>
              <a:t>?</a:t>
            </a:r>
            <a:endParaRPr/>
          </a:p>
        </p:txBody>
      </p:sp>
      <p:cxnSp>
        <p:nvCxnSpPr>
          <p:cNvPr id="831" name="Google Shape;831;p32"/>
          <p:cNvCxnSpPr/>
          <p:nvPr/>
        </p:nvCxnSpPr>
        <p:spPr>
          <a:xfrm rot="10800000">
            <a:off x="1427650" y="1687350"/>
            <a:ext cx="0" cy="2524800"/>
          </a:xfrm>
          <a:prstGeom prst="straightConnector1">
            <a:avLst/>
          </a:prstGeom>
          <a:noFill/>
          <a:ln cap="flat" cmpd="sng" w="9525">
            <a:solidFill>
              <a:schemeClr val="dk2"/>
            </a:solidFill>
            <a:prstDash val="solid"/>
            <a:round/>
            <a:headEnd len="med" w="med" type="none"/>
            <a:tailEnd len="med" w="med" type="triangle"/>
          </a:ln>
        </p:spPr>
      </p:cxnSp>
      <p:cxnSp>
        <p:nvCxnSpPr>
          <p:cNvPr id="832" name="Google Shape;832;p32"/>
          <p:cNvCxnSpPr/>
          <p:nvPr/>
        </p:nvCxnSpPr>
        <p:spPr>
          <a:xfrm>
            <a:off x="1427650" y="4200350"/>
            <a:ext cx="7006800" cy="0"/>
          </a:xfrm>
          <a:prstGeom prst="straightConnector1">
            <a:avLst/>
          </a:prstGeom>
          <a:noFill/>
          <a:ln cap="flat" cmpd="sng" w="9525">
            <a:solidFill>
              <a:schemeClr val="dk2"/>
            </a:solidFill>
            <a:prstDash val="solid"/>
            <a:round/>
            <a:headEnd len="med" w="med" type="none"/>
            <a:tailEnd len="med" w="med" type="triangle"/>
          </a:ln>
        </p:spPr>
      </p:cxnSp>
      <p:sp>
        <p:nvSpPr>
          <p:cNvPr id="833" name="Google Shape;833;p32"/>
          <p:cNvSpPr txBox="1"/>
          <p:nvPr/>
        </p:nvSpPr>
        <p:spPr>
          <a:xfrm>
            <a:off x="92654" y="257485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1.2Mbps</a:t>
            </a:r>
            <a:endParaRPr>
              <a:latin typeface="Ubuntu"/>
              <a:ea typeface="Ubuntu"/>
              <a:cs typeface="Ubuntu"/>
              <a:sym typeface="Ubuntu"/>
            </a:endParaRPr>
          </a:p>
        </p:txBody>
      </p:sp>
      <p:cxnSp>
        <p:nvCxnSpPr>
          <p:cNvPr id="834" name="Google Shape;834;p32"/>
          <p:cNvCxnSpPr>
            <a:stCxn id="833" idx="3"/>
          </p:cNvCxnSpPr>
          <p:nvPr/>
        </p:nvCxnSpPr>
        <p:spPr>
          <a:xfrm flipH="1" rot="10800000">
            <a:off x="1427654" y="2725600"/>
            <a:ext cx="6902100" cy="41700"/>
          </a:xfrm>
          <a:prstGeom prst="straightConnector1">
            <a:avLst/>
          </a:prstGeom>
          <a:noFill/>
          <a:ln cap="flat" cmpd="sng" w="9525">
            <a:solidFill>
              <a:schemeClr val="dk2"/>
            </a:solidFill>
            <a:prstDash val="dash"/>
            <a:round/>
            <a:headEnd len="med" w="med" type="none"/>
            <a:tailEnd len="med" w="med" type="none"/>
          </a:ln>
        </p:spPr>
      </p:cxnSp>
      <p:sp>
        <p:nvSpPr>
          <p:cNvPr id="835" name="Google Shape;835;p32"/>
          <p:cNvSpPr txBox="1"/>
          <p:nvPr/>
        </p:nvSpPr>
        <p:spPr>
          <a:xfrm>
            <a:off x="7608204" y="411310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time</a:t>
            </a:r>
            <a:endParaRPr>
              <a:latin typeface="Ubuntu"/>
              <a:ea typeface="Ubuntu"/>
              <a:cs typeface="Ubuntu"/>
              <a:sym typeface="Ubuntu"/>
            </a:endParaRPr>
          </a:p>
        </p:txBody>
      </p:sp>
      <p:sp>
        <p:nvSpPr>
          <p:cNvPr id="836" name="Google Shape;836;p32"/>
          <p:cNvSpPr/>
          <p:nvPr/>
        </p:nvSpPr>
        <p:spPr>
          <a:xfrm>
            <a:off x="3437400" y="1110700"/>
            <a:ext cx="1125300" cy="811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rsCompare_400kbps1.png" id="837" name="Google Shape;837;p32"/>
          <p:cNvPicPr preferRelativeResize="0"/>
          <p:nvPr/>
        </p:nvPicPr>
        <p:blipFill rotWithShape="1">
          <a:blip r:embed="rId3">
            <a:alphaModFix/>
          </a:blip>
          <a:srcRect b="16069" l="50064" r="0" t="2853"/>
          <a:stretch/>
        </p:blipFill>
        <p:spPr>
          <a:xfrm>
            <a:off x="4656600" y="1110700"/>
            <a:ext cx="1125162" cy="811900"/>
          </a:xfrm>
          <a:prstGeom prst="rect">
            <a:avLst/>
          </a:prstGeom>
          <a:noFill/>
          <a:ln>
            <a:noFill/>
          </a:ln>
        </p:spPr>
      </p:pic>
      <p:sp>
        <p:nvSpPr>
          <p:cNvPr id="838" name="Google Shape;838;p32"/>
          <p:cNvSpPr/>
          <p:nvPr/>
        </p:nvSpPr>
        <p:spPr>
          <a:xfrm>
            <a:off x="2150350" y="1110700"/>
            <a:ext cx="1125300" cy="811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rsCompare_400kbps1.png" id="839" name="Google Shape;839;p32"/>
          <p:cNvPicPr preferRelativeResize="0"/>
          <p:nvPr/>
        </p:nvPicPr>
        <p:blipFill rotWithShape="1">
          <a:blip r:embed="rId3">
            <a:alphaModFix/>
          </a:blip>
          <a:srcRect b="16069" l="50064" r="0" t="2853"/>
          <a:stretch/>
        </p:blipFill>
        <p:spPr>
          <a:xfrm>
            <a:off x="5875650" y="1110650"/>
            <a:ext cx="1125162" cy="811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Variable</a:t>
            </a:r>
            <a:r>
              <a:rPr lang="en"/>
              <a:t> </a:t>
            </a:r>
            <a:r>
              <a:rPr b="1" lang="en"/>
              <a:t>bitrate (VBR)</a:t>
            </a:r>
            <a:r>
              <a:rPr lang="en"/>
              <a:t>?</a:t>
            </a:r>
            <a:endParaRPr/>
          </a:p>
        </p:txBody>
      </p:sp>
      <p:cxnSp>
        <p:nvCxnSpPr>
          <p:cNvPr id="845" name="Google Shape;845;p33"/>
          <p:cNvCxnSpPr/>
          <p:nvPr/>
        </p:nvCxnSpPr>
        <p:spPr>
          <a:xfrm rot="10800000">
            <a:off x="1427650" y="1687350"/>
            <a:ext cx="0" cy="2524800"/>
          </a:xfrm>
          <a:prstGeom prst="straightConnector1">
            <a:avLst/>
          </a:prstGeom>
          <a:noFill/>
          <a:ln cap="flat" cmpd="sng" w="9525">
            <a:solidFill>
              <a:schemeClr val="dk2"/>
            </a:solidFill>
            <a:prstDash val="solid"/>
            <a:round/>
            <a:headEnd len="med" w="med" type="none"/>
            <a:tailEnd len="med" w="med" type="triangle"/>
          </a:ln>
        </p:spPr>
      </p:cxnSp>
      <p:sp>
        <p:nvSpPr>
          <p:cNvPr id="846" name="Google Shape;846;p33"/>
          <p:cNvSpPr txBox="1"/>
          <p:nvPr/>
        </p:nvSpPr>
        <p:spPr>
          <a:xfrm>
            <a:off x="92654" y="257485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1.2Mbps</a:t>
            </a:r>
            <a:endParaRPr>
              <a:latin typeface="Ubuntu"/>
              <a:ea typeface="Ubuntu"/>
              <a:cs typeface="Ubuntu"/>
              <a:sym typeface="Ubuntu"/>
            </a:endParaRPr>
          </a:p>
        </p:txBody>
      </p:sp>
      <p:sp>
        <p:nvSpPr>
          <p:cNvPr id="847" name="Google Shape;847;p33"/>
          <p:cNvSpPr txBox="1"/>
          <p:nvPr/>
        </p:nvSpPr>
        <p:spPr>
          <a:xfrm>
            <a:off x="7608204" y="411310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time</a:t>
            </a:r>
            <a:endParaRPr>
              <a:latin typeface="Ubuntu"/>
              <a:ea typeface="Ubuntu"/>
              <a:cs typeface="Ubuntu"/>
              <a:sym typeface="Ubuntu"/>
            </a:endParaRPr>
          </a:p>
        </p:txBody>
      </p:sp>
      <p:sp>
        <p:nvSpPr>
          <p:cNvPr id="848" name="Google Shape;848;p33"/>
          <p:cNvSpPr/>
          <p:nvPr/>
        </p:nvSpPr>
        <p:spPr>
          <a:xfrm>
            <a:off x="3437400" y="1110700"/>
            <a:ext cx="1125300" cy="811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rsCompare_400kbps1.png" id="849" name="Google Shape;849;p33"/>
          <p:cNvPicPr preferRelativeResize="0"/>
          <p:nvPr/>
        </p:nvPicPr>
        <p:blipFill rotWithShape="1">
          <a:blip r:embed="rId3">
            <a:alphaModFix/>
          </a:blip>
          <a:srcRect b="16020" l="-159" r="50224" t="2902"/>
          <a:stretch/>
        </p:blipFill>
        <p:spPr>
          <a:xfrm>
            <a:off x="4656600" y="1110700"/>
            <a:ext cx="1125162" cy="811900"/>
          </a:xfrm>
          <a:prstGeom prst="rect">
            <a:avLst/>
          </a:prstGeom>
          <a:noFill/>
          <a:ln>
            <a:noFill/>
          </a:ln>
        </p:spPr>
      </p:pic>
      <p:sp>
        <p:nvSpPr>
          <p:cNvPr id="850" name="Google Shape;850;p33"/>
          <p:cNvSpPr/>
          <p:nvPr/>
        </p:nvSpPr>
        <p:spPr>
          <a:xfrm>
            <a:off x="2150350" y="1110700"/>
            <a:ext cx="1125300" cy="811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rsCompare_400kbps1.png" id="851" name="Google Shape;851;p33"/>
          <p:cNvPicPr preferRelativeResize="0"/>
          <p:nvPr/>
        </p:nvPicPr>
        <p:blipFill rotWithShape="1">
          <a:blip r:embed="rId3">
            <a:alphaModFix/>
          </a:blip>
          <a:srcRect b="16020" l="-159" r="50224" t="2902"/>
          <a:stretch/>
        </p:blipFill>
        <p:spPr>
          <a:xfrm>
            <a:off x="5875650" y="1110700"/>
            <a:ext cx="1125162" cy="811900"/>
          </a:xfrm>
          <a:prstGeom prst="rect">
            <a:avLst/>
          </a:prstGeom>
          <a:noFill/>
          <a:ln>
            <a:noFill/>
          </a:ln>
        </p:spPr>
      </p:pic>
      <p:cxnSp>
        <p:nvCxnSpPr>
          <p:cNvPr id="852" name="Google Shape;852;p33"/>
          <p:cNvCxnSpPr>
            <a:stCxn id="846" idx="3"/>
          </p:cNvCxnSpPr>
          <p:nvPr/>
        </p:nvCxnSpPr>
        <p:spPr>
          <a:xfrm>
            <a:off x="1427654" y="2767300"/>
            <a:ext cx="3268200" cy="1149900"/>
          </a:xfrm>
          <a:prstGeom prst="bentConnector3">
            <a:avLst>
              <a:gd fmla="val 17328" name="adj1"/>
            </a:avLst>
          </a:prstGeom>
          <a:noFill/>
          <a:ln cap="flat" cmpd="sng" w="9525">
            <a:solidFill>
              <a:schemeClr val="dk2"/>
            </a:solidFill>
            <a:prstDash val="dash"/>
            <a:round/>
            <a:headEnd len="med" w="med" type="none"/>
            <a:tailEnd len="med" w="med" type="none"/>
          </a:ln>
        </p:spPr>
      </p:cxnSp>
      <p:cxnSp>
        <p:nvCxnSpPr>
          <p:cNvPr id="853" name="Google Shape;853;p33"/>
          <p:cNvCxnSpPr/>
          <p:nvPr/>
        </p:nvCxnSpPr>
        <p:spPr>
          <a:xfrm rot="10800000">
            <a:off x="4672275" y="2029375"/>
            <a:ext cx="35400" cy="1899600"/>
          </a:xfrm>
          <a:prstGeom prst="straightConnector1">
            <a:avLst/>
          </a:prstGeom>
          <a:noFill/>
          <a:ln cap="flat" cmpd="sng" w="9525">
            <a:solidFill>
              <a:schemeClr val="dk2"/>
            </a:solidFill>
            <a:prstDash val="dash"/>
            <a:round/>
            <a:headEnd len="med" w="med" type="none"/>
            <a:tailEnd len="med" w="med" type="none"/>
          </a:ln>
        </p:spPr>
      </p:cxnSp>
      <p:cxnSp>
        <p:nvCxnSpPr>
          <p:cNvPr id="854" name="Google Shape;854;p33"/>
          <p:cNvCxnSpPr/>
          <p:nvPr/>
        </p:nvCxnSpPr>
        <p:spPr>
          <a:xfrm flipH="1" rot="10800000">
            <a:off x="4656600" y="2015575"/>
            <a:ext cx="2536800" cy="23700"/>
          </a:xfrm>
          <a:prstGeom prst="straightConnector1">
            <a:avLst/>
          </a:prstGeom>
          <a:noFill/>
          <a:ln cap="flat" cmpd="sng" w="9525">
            <a:solidFill>
              <a:schemeClr val="dk2"/>
            </a:solidFill>
            <a:prstDash val="dash"/>
            <a:round/>
            <a:headEnd len="med" w="med" type="none"/>
            <a:tailEnd len="med" w="med" type="none"/>
          </a:ln>
        </p:spPr>
      </p:cxnSp>
      <p:sp>
        <p:nvSpPr>
          <p:cNvPr id="855" name="Google Shape;855;p33"/>
          <p:cNvSpPr txBox="1"/>
          <p:nvPr/>
        </p:nvSpPr>
        <p:spPr>
          <a:xfrm>
            <a:off x="92654" y="1834975"/>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2</a:t>
            </a:r>
            <a:r>
              <a:rPr lang="en">
                <a:latin typeface="Ubuntu"/>
                <a:ea typeface="Ubuntu"/>
                <a:cs typeface="Ubuntu"/>
                <a:sym typeface="Ubuntu"/>
              </a:rPr>
              <a:t>.4Mbps</a:t>
            </a:r>
            <a:endParaRPr>
              <a:latin typeface="Ubuntu"/>
              <a:ea typeface="Ubuntu"/>
              <a:cs typeface="Ubuntu"/>
              <a:sym typeface="Ubuntu"/>
            </a:endParaRPr>
          </a:p>
        </p:txBody>
      </p:sp>
      <p:sp>
        <p:nvSpPr>
          <p:cNvPr id="856" name="Google Shape;856;p33"/>
          <p:cNvSpPr txBox="1"/>
          <p:nvPr/>
        </p:nvSpPr>
        <p:spPr>
          <a:xfrm>
            <a:off x="92654" y="367460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200K</a:t>
            </a:r>
            <a:r>
              <a:rPr lang="en">
                <a:latin typeface="Ubuntu"/>
                <a:ea typeface="Ubuntu"/>
                <a:cs typeface="Ubuntu"/>
                <a:sym typeface="Ubuntu"/>
              </a:rPr>
              <a:t>bps</a:t>
            </a:r>
            <a:endParaRPr>
              <a:latin typeface="Ubuntu"/>
              <a:ea typeface="Ubuntu"/>
              <a:cs typeface="Ubuntu"/>
              <a:sym typeface="Ubuntu"/>
            </a:endParaRPr>
          </a:p>
        </p:txBody>
      </p:sp>
      <p:cxnSp>
        <p:nvCxnSpPr>
          <p:cNvPr id="857" name="Google Shape;857;p33"/>
          <p:cNvCxnSpPr/>
          <p:nvPr/>
        </p:nvCxnSpPr>
        <p:spPr>
          <a:xfrm>
            <a:off x="1427650" y="4200350"/>
            <a:ext cx="7006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Average</a:t>
            </a:r>
            <a:r>
              <a:rPr lang="en"/>
              <a:t> </a:t>
            </a:r>
            <a:r>
              <a:rPr b="1" lang="en"/>
              <a:t>bitrate (ABR)</a:t>
            </a:r>
            <a:r>
              <a:rPr lang="en"/>
              <a:t>?</a:t>
            </a:r>
            <a:endParaRPr/>
          </a:p>
        </p:txBody>
      </p:sp>
      <p:cxnSp>
        <p:nvCxnSpPr>
          <p:cNvPr id="863" name="Google Shape;863;p34"/>
          <p:cNvCxnSpPr/>
          <p:nvPr/>
        </p:nvCxnSpPr>
        <p:spPr>
          <a:xfrm rot="10800000">
            <a:off x="1427650" y="1687350"/>
            <a:ext cx="0" cy="2524800"/>
          </a:xfrm>
          <a:prstGeom prst="straightConnector1">
            <a:avLst/>
          </a:prstGeom>
          <a:noFill/>
          <a:ln cap="flat" cmpd="sng" w="9525">
            <a:solidFill>
              <a:schemeClr val="dk2"/>
            </a:solidFill>
            <a:prstDash val="solid"/>
            <a:round/>
            <a:headEnd len="med" w="med" type="none"/>
            <a:tailEnd len="med" w="med" type="triangle"/>
          </a:ln>
        </p:spPr>
      </p:cxnSp>
      <p:sp>
        <p:nvSpPr>
          <p:cNvPr id="864" name="Google Shape;864;p34"/>
          <p:cNvSpPr txBox="1"/>
          <p:nvPr/>
        </p:nvSpPr>
        <p:spPr>
          <a:xfrm>
            <a:off x="92654" y="257485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1.2Mbps</a:t>
            </a:r>
            <a:endParaRPr>
              <a:latin typeface="Ubuntu"/>
              <a:ea typeface="Ubuntu"/>
              <a:cs typeface="Ubuntu"/>
              <a:sym typeface="Ubuntu"/>
            </a:endParaRPr>
          </a:p>
        </p:txBody>
      </p:sp>
      <p:sp>
        <p:nvSpPr>
          <p:cNvPr id="865" name="Google Shape;865;p34"/>
          <p:cNvSpPr txBox="1"/>
          <p:nvPr/>
        </p:nvSpPr>
        <p:spPr>
          <a:xfrm>
            <a:off x="7608204" y="411310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time</a:t>
            </a:r>
            <a:endParaRPr>
              <a:latin typeface="Ubuntu"/>
              <a:ea typeface="Ubuntu"/>
              <a:cs typeface="Ubuntu"/>
              <a:sym typeface="Ubuntu"/>
            </a:endParaRPr>
          </a:p>
        </p:txBody>
      </p:sp>
      <p:sp>
        <p:nvSpPr>
          <p:cNvPr id="866" name="Google Shape;866;p34"/>
          <p:cNvSpPr/>
          <p:nvPr/>
        </p:nvSpPr>
        <p:spPr>
          <a:xfrm>
            <a:off x="3437400" y="1110700"/>
            <a:ext cx="1125300" cy="811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rsCompare_400kbps1.png" id="867" name="Google Shape;867;p34"/>
          <p:cNvPicPr preferRelativeResize="0"/>
          <p:nvPr/>
        </p:nvPicPr>
        <p:blipFill rotWithShape="1">
          <a:blip r:embed="rId3">
            <a:alphaModFix/>
          </a:blip>
          <a:srcRect b="16020" l="-159" r="50224" t="2902"/>
          <a:stretch/>
        </p:blipFill>
        <p:spPr>
          <a:xfrm>
            <a:off x="4656600" y="1110700"/>
            <a:ext cx="1125162" cy="811900"/>
          </a:xfrm>
          <a:prstGeom prst="rect">
            <a:avLst/>
          </a:prstGeom>
          <a:noFill/>
          <a:ln>
            <a:noFill/>
          </a:ln>
        </p:spPr>
      </p:pic>
      <p:sp>
        <p:nvSpPr>
          <p:cNvPr id="868" name="Google Shape;868;p34"/>
          <p:cNvSpPr/>
          <p:nvPr/>
        </p:nvSpPr>
        <p:spPr>
          <a:xfrm>
            <a:off x="2150350" y="1110700"/>
            <a:ext cx="1125300" cy="811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rsCompare_400kbps1.png" id="869" name="Google Shape;869;p34"/>
          <p:cNvPicPr preferRelativeResize="0"/>
          <p:nvPr/>
        </p:nvPicPr>
        <p:blipFill rotWithShape="1">
          <a:blip r:embed="rId3">
            <a:alphaModFix/>
          </a:blip>
          <a:srcRect b="16020" l="-159" r="50224" t="2902"/>
          <a:stretch/>
        </p:blipFill>
        <p:spPr>
          <a:xfrm>
            <a:off x="5875800" y="1110700"/>
            <a:ext cx="1125162" cy="811900"/>
          </a:xfrm>
          <a:prstGeom prst="rect">
            <a:avLst/>
          </a:prstGeom>
          <a:noFill/>
          <a:ln>
            <a:noFill/>
          </a:ln>
        </p:spPr>
      </p:pic>
      <p:cxnSp>
        <p:nvCxnSpPr>
          <p:cNvPr id="870" name="Google Shape;870;p34"/>
          <p:cNvCxnSpPr>
            <a:stCxn id="864" idx="3"/>
          </p:cNvCxnSpPr>
          <p:nvPr/>
        </p:nvCxnSpPr>
        <p:spPr>
          <a:xfrm>
            <a:off x="1427654" y="2767300"/>
            <a:ext cx="3268200" cy="654300"/>
          </a:xfrm>
          <a:prstGeom prst="bentConnector3">
            <a:avLst>
              <a:gd fmla="val 20578" name="adj1"/>
            </a:avLst>
          </a:prstGeom>
          <a:noFill/>
          <a:ln cap="flat" cmpd="sng" w="9525">
            <a:solidFill>
              <a:schemeClr val="dk2"/>
            </a:solidFill>
            <a:prstDash val="dash"/>
            <a:round/>
            <a:headEnd len="med" w="med" type="none"/>
            <a:tailEnd len="med" w="med" type="none"/>
          </a:ln>
        </p:spPr>
      </p:cxnSp>
      <p:cxnSp>
        <p:nvCxnSpPr>
          <p:cNvPr id="871" name="Google Shape;871;p34"/>
          <p:cNvCxnSpPr/>
          <p:nvPr/>
        </p:nvCxnSpPr>
        <p:spPr>
          <a:xfrm rot="10800000">
            <a:off x="4672275" y="2489525"/>
            <a:ext cx="0" cy="932100"/>
          </a:xfrm>
          <a:prstGeom prst="straightConnector1">
            <a:avLst/>
          </a:prstGeom>
          <a:noFill/>
          <a:ln cap="flat" cmpd="sng" w="9525">
            <a:solidFill>
              <a:schemeClr val="dk2"/>
            </a:solidFill>
            <a:prstDash val="dash"/>
            <a:round/>
            <a:headEnd len="med" w="med" type="none"/>
            <a:tailEnd len="med" w="med" type="none"/>
          </a:ln>
        </p:spPr>
      </p:cxnSp>
      <p:cxnSp>
        <p:nvCxnSpPr>
          <p:cNvPr id="872" name="Google Shape;872;p34"/>
          <p:cNvCxnSpPr/>
          <p:nvPr/>
        </p:nvCxnSpPr>
        <p:spPr>
          <a:xfrm flipH="1" rot="10800000">
            <a:off x="4672275" y="2489525"/>
            <a:ext cx="2536800" cy="23700"/>
          </a:xfrm>
          <a:prstGeom prst="straightConnector1">
            <a:avLst/>
          </a:prstGeom>
          <a:noFill/>
          <a:ln cap="flat" cmpd="sng" w="9525">
            <a:solidFill>
              <a:schemeClr val="dk2"/>
            </a:solidFill>
            <a:prstDash val="dash"/>
            <a:round/>
            <a:headEnd len="med" w="med" type="none"/>
            <a:tailEnd len="med" w="med" type="none"/>
          </a:ln>
        </p:spPr>
      </p:cxnSp>
      <p:sp>
        <p:nvSpPr>
          <p:cNvPr id="873" name="Google Shape;873;p34"/>
          <p:cNvSpPr txBox="1"/>
          <p:nvPr/>
        </p:nvSpPr>
        <p:spPr>
          <a:xfrm>
            <a:off x="92654" y="1834975"/>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Ubuntu"/>
                <a:ea typeface="Ubuntu"/>
                <a:cs typeface="Ubuntu"/>
                <a:sym typeface="Ubuntu"/>
              </a:rPr>
              <a:t>2.4Mbps</a:t>
            </a:r>
            <a:endParaRPr>
              <a:solidFill>
                <a:srgbClr val="B7B7B7"/>
              </a:solidFill>
              <a:latin typeface="Ubuntu"/>
              <a:ea typeface="Ubuntu"/>
              <a:cs typeface="Ubuntu"/>
              <a:sym typeface="Ubuntu"/>
            </a:endParaRPr>
          </a:p>
        </p:txBody>
      </p:sp>
      <p:sp>
        <p:nvSpPr>
          <p:cNvPr id="874" name="Google Shape;874;p34"/>
          <p:cNvSpPr txBox="1"/>
          <p:nvPr/>
        </p:nvSpPr>
        <p:spPr>
          <a:xfrm>
            <a:off x="92654" y="367460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Ubuntu"/>
                <a:ea typeface="Ubuntu"/>
                <a:cs typeface="Ubuntu"/>
                <a:sym typeface="Ubuntu"/>
              </a:rPr>
              <a:t>200Kbps</a:t>
            </a:r>
            <a:endParaRPr>
              <a:solidFill>
                <a:srgbClr val="B7B7B7"/>
              </a:solidFill>
              <a:latin typeface="Ubuntu"/>
              <a:ea typeface="Ubuntu"/>
              <a:cs typeface="Ubuntu"/>
              <a:sym typeface="Ubuntu"/>
            </a:endParaRPr>
          </a:p>
        </p:txBody>
      </p:sp>
      <p:cxnSp>
        <p:nvCxnSpPr>
          <p:cNvPr id="875" name="Google Shape;875;p34"/>
          <p:cNvCxnSpPr/>
          <p:nvPr/>
        </p:nvCxnSpPr>
        <p:spPr>
          <a:xfrm>
            <a:off x="1427650" y="2356750"/>
            <a:ext cx="6984900" cy="0"/>
          </a:xfrm>
          <a:prstGeom prst="straightConnector1">
            <a:avLst/>
          </a:prstGeom>
          <a:noFill/>
          <a:ln cap="flat" cmpd="sng" w="9525">
            <a:solidFill>
              <a:srgbClr val="FF0000"/>
            </a:solidFill>
            <a:prstDash val="dash"/>
            <a:round/>
            <a:headEnd len="med" w="med" type="none"/>
            <a:tailEnd len="med" w="med" type="none"/>
          </a:ln>
        </p:spPr>
      </p:cxnSp>
      <p:cxnSp>
        <p:nvCxnSpPr>
          <p:cNvPr id="876" name="Google Shape;876;p34"/>
          <p:cNvCxnSpPr/>
          <p:nvPr/>
        </p:nvCxnSpPr>
        <p:spPr>
          <a:xfrm>
            <a:off x="1427650" y="3462575"/>
            <a:ext cx="6984900" cy="0"/>
          </a:xfrm>
          <a:prstGeom prst="straightConnector1">
            <a:avLst/>
          </a:prstGeom>
          <a:noFill/>
          <a:ln cap="flat" cmpd="sng" w="9525">
            <a:solidFill>
              <a:srgbClr val="FF0000"/>
            </a:solidFill>
            <a:prstDash val="dash"/>
            <a:round/>
            <a:headEnd len="med" w="med" type="none"/>
            <a:tailEnd len="med" w="med" type="none"/>
          </a:ln>
        </p:spPr>
      </p:cxnSp>
      <p:sp>
        <p:nvSpPr>
          <p:cNvPr id="877" name="Google Shape;877;p34"/>
          <p:cNvSpPr txBox="1"/>
          <p:nvPr/>
        </p:nvSpPr>
        <p:spPr>
          <a:xfrm>
            <a:off x="7608204" y="335700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min</a:t>
            </a:r>
            <a:endParaRPr>
              <a:latin typeface="Ubuntu"/>
              <a:ea typeface="Ubuntu"/>
              <a:cs typeface="Ubuntu"/>
              <a:sym typeface="Ubuntu"/>
            </a:endParaRPr>
          </a:p>
        </p:txBody>
      </p:sp>
      <p:sp>
        <p:nvSpPr>
          <p:cNvPr id="878" name="Google Shape;878;p34"/>
          <p:cNvSpPr txBox="1"/>
          <p:nvPr/>
        </p:nvSpPr>
        <p:spPr>
          <a:xfrm>
            <a:off x="7608204" y="2229725"/>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max</a:t>
            </a:r>
            <a:endParaRPr>
              <a:latin typeface="Ubuntu"/>
              <a:ea typeface="Ubuntu"/>
              <a:cs typeface="Ubuntu"/>
              <a:sym typeface="Ubuntu"/>
            </a:endParaRPr>
          </a:p>
        </p:txBody>
      </p:sp>
      <p:sp>
        <p:nvSpPr>
          <p:cNvPr id="879" name="Google Shape;879;p34"/>
          <p:cNvSpPr txBox="1"/>
          <p:nvPr/>
        </p:nvSpPr>
        <p:spPr>
          <a:xfrm>
            <a:off x="92654" y="3270125"/>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4</a:t>
            </a:r>
            <a:r>
              <a:rPr lang="en">
                <a:latin typeface="Ubuntu"/>
                <a:ea typeface="Ubuntu"/>
                <a:cs typeface="Ubuntu"/>
                <a:sym typeface="Ubuntu"/>
              </a:rPr>
              <a:t>00Kbps</a:t>
            </a:r>
            <a:endParaRPr>
              <a:latin typeface="Ubuntu"/>
              <a:ea typeface="Ubuntu"/>
              <a:cs typeface="Ubuntu"/>
              <a:sym typeface="Ubuntu"/>
            </a:endParaRPr>
          </a:p>
        </p:txBody>
      </p:sp>
      <p:sp>
        <p:nvSpPr>
          <p:cNvPr id="880" name="Google Shape;880;p34"/>
          <p:cNvSpPr txBox="1"/>
          <p:nvPr/>
        </p:nvSpPr>
        <p:spPr>
          <a:xfrm>
            <a:off x="92654" y="2153713"/>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1.8Mbps</a:t>
            </a:r>
            <a:endParaRPr>
              <a:latin typeface="Ubuntu"/>
              <a:ea typeface="Ubuntu"/>
              <a:cs typeface="Ubuntu"/>
              <a:sym typeface="Ubuntu"/>
            </a:endParaRPr>
          </a:p>
        </p:txBody>
      </p:sp>
      <p:sp>
        <p:nvSpPr>
          <p:cNvPr id="881" name="Google Shape;881;p34"/>
          <p:cNvSpPr txBox="1"/>
          <p:nvPr/>
        </p:nvSpPr>
        <p:spPr>
          <a:xfrm>
            <a:off x="1416030" y="4568400"/>
            <a:ext cx="69966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can be seen as constrained VBR</a:t>
            </a:r>
            <a:endParaRPr>
              <a:latin typeface="Ubuntu"/>
              <a:ea typeface="Ubuntu"/>
              <a:cs typeface="Ubuntu"/>
              <a:sym typeface="Ubuntu"/>
            </a:endParaRPr>
          </a:p>
        </p:txBody>
      </p:sp>
      <p:cxnSp>
        <p:nvCxnSpPr>
          <p:cNvPr id="882" name="Google Shape;882;p34"/>
          <p:cNvCxnSpPr/>
          <p:nvPr/>
        </p:nvCxnSpPr>
        <p:spPr>
          <a:xfrm>
            <a:off x="1427650" y="4200350"/>
            <a:ext cx="7006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needed to store 1h of video at 720p 30fps</a:t>
            </a:r>
            <a:endParaRPr/>
          </a:p>
        </p:txBody>
      </p:sp>
      <p:sp>
        <p:nvSpPr>
          <p:cNvPr id="888" name="Google Shape;888;p35"/>
          <p:cNvSpPr txBox="1"/>
          <p:nvPr>
            <p:ph idx="1" type="body"/>
          </p:nvPr>
        </p:nvSpPr>
        <p:spPr>
          <a:xfrm>
            <a:off x="311700" y="4603950"/>
            <a:ext cx="8520600" cy="49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000"/>
              <a:t>* w</a:t>
            </a:r>
            <a:r>
              <a:rPr i="1" lang="en" sz="1000"/>
              <a:t>ithout any </a:t>
            </a:r>
            <a:r>
              <a:rPr i="1" lang="en" sz="1000"/>
              <a:t>compression technique at all.</a:t>
            </a:r>
            <a:endParaRPr i="1" sz="1000"/>
          </a:p>
        </p:txBody>
      </p:sp>
      <p:sp>
        <p:nvSpPr>
          <p:cNvPr id="889" name="Google Shape;889;p35"/>
          <p:cNvSpPr txBox="1"/>
          <p:nvPr/>
        </p:nvSpPr>
        <p:spPr>
          <a:xfrm>
            <a:off x="625350" y="1985250"/>
            <a:ext cx="8206800" cy="14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WIDTH * HEIGHT * BITS_PER_PIXEL * FPS</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1280 * 720 * 24 * 30</a:t>
            </a:r>
            <a:endParaRPr>
              <a:latin typeface="Ubuntu"/>
              <a:ea typeface="Ubuntu"/>
              <a:cs typeface="Ubuntu"/>
              <a:sym typeface="Ubuntu"/>
            </a:endParaRPr>
          </a:p>
          <a:p>
            <a:pPr indent="0" lvl="0" marL="0" rtl="0" algn="ctr">
              <a:spcBef>
                <a:spcPts val="0"/>
              </a:spcBef>
              <a:spcAft>
                <a:spcPts val="0"/>
              </a:spcAft>
              <a:buNone/>
            </a:pPr>
            <a:r>
              <a:rPr lang="en" sz="1800">
                <a:solidFill>
                  <a:schemeClr val="dk2"/>
                </a:solidFill>
                <a:latin typeface="Ubuntu"/>
                <a:ea typeface="Ubuntu"/>
                <a:cs typeface="Ubuntu"/>
                <a:sym typeface="Ubuntu"/>
              </a:rPr>
              <a:t>663,552,000 (663.552Mb) bits per second</a:t>
            </a:r>
            <a:endParaRPr sz="1800">
              <a:solidFill>
                <a:schemeClr val="dk2"/>
              </a:solidFill>
              <a:latin typeface="Ubuntu"/>
              <a:ea typeface="Ubuntu"/>
              <a:cs typeface="Ubuntu"/>
              <a:sym typeface="Ubuntu"/>
            </a:endParaRPr>
          </a:p>
          <a:p>
            <a:pPr indent="0" lvl="0" marL="0" rtl="0" algn="ctr">
              <a:spcBef>
                <a:spcPts val="0"/>
              </a:spcBef>
              <a:spcAft>
                <a:spcPts val="0"/>
              </a:spcAft>
              <a:buNone/>
            </a:pPr>
            <a:r>
              <a:t/>
            </a:r>
            <a:endParaRPr sz="1800">
              <a:solidFill>
                <a:schemeClr val="dk2"/>
              </a:solidFill>
              <a:latin typeface="Ubuntu"/>
              <a:ea typeface="Ubuntu"/>
              <a:cs typeface="Ubuntu"/>
              <a:sym typeface="Ubuntu"/>
            </a:endParaRPr>
          </a:p>
          <a:p>
            <a:pPr indent="0" lvl="0" marL="0" rtl="0" algn="ctr">
              <a:spcBef>
                <a:spcPts val="0"/>
              </a:spcBef>
              <a:spcAft>
                <a:spcPts val="0"/>
              </a:spcAft>
              <a:buNone/>
            </a:pPr>
            <a:r>
              <a:rPr b="1" lang="en" sz="1800">
                <a:solidFill>
                  <a:schemeClr val="dk2"/>
                </a:solidFill>
                <a:latin typeface="Ubuntu"/>
                <a:ea typeface="Ubuntu"/>
                <a:cs typeface="Ubuntu"/>
                <a:sym typeface="Ubuntu"/>
              </a:rPr>
              <a:t>2,388,787,200,000 (278GB)</a:t>
            </a:r>
            <a:endParaRPr b="1" sz="1800">
              <a:solidFill>
                <a:schemeClr val="dk2"/>
              </a:solidFill>
              <a:latin typeface="Ubuntu"/>
              <a:ea typeface="Ubuntu"/>
              <a:cs typeface="Ubuntu"/>
              <a:sym typeface="Ubuntu"/>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p>
        </p:txBody>
      </p:sp>
      <p:sp>
        <p:nvSpPr>
          <p:cNvPr id="895" name="Google Shape;895;p36"/>
          <p:cNvSpPr txBox="1"/>
          <p:nvPr>
            <p:ph idx="1" type="body"/>
          </p:nvPr>
        </p:nvSpPr>
        <p:spPr>
          <a:xfrm>
            <a:off x="311700" y="101772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400"/>
              <a:t>image, pixel, bit depth, resolution, display aspect ratio, pixel aspect ratio, video, frame rate, interlaced, progressive, bitrate, CBR, VBR, ABR</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99" name="Shape 899"/>
        <p:cNvGrpSpPr/>
        <p:nvPr/>
      </p:nvGrpSpPr>
      <p:grpSpPr>
        <a:xfrm>
          <a:off x="0" y="0"/>
          <a:ext cx="0" cy="0"/>
          <a:chOff x="0" y="0"/>
          <a:chExt cx="0" cy="0"/>
        </a:xfrm>
      </p:grpSpPr>
      <p:sp>
        <p:nvSpPr>
          <p:cNvPr id="900" name="Google Shape;900;p37"/>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From the world to the bits</a:t>
            </a:r>
            <a:endParaRPr sz="3600">
              <a:solidFill>
                <a:srgbClr val="F3F3F3"/>
              </a:solidFill>
              <a:latin typeface="Ubuntu"/>
              <a:ea typeface="Ubuntu"/>
              <a:cs typeface="Ubuntu"/>
              <a:sym typeface="Ubuntu"/>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images are captured? CCD Sensor</a:t>
            </a:r>
            <a:endParaRPr/>
          </a:p>
        </p:txBody>
      </p:sp>
      <p:pic>
        <p:nvPicPr>
          <p:cNvPr descr="CCTV-font-b-Camera-b-font-Module-1-3-CCD-Sensor-4103-font-b-Sony-b.jpg" id="906" name="Google Shape;906;p38"/>
          <p:cNvPicPr preferRelativeResize="0"/>
          <p:nvPr/>
        </p:nvPicPr>
        <p:blipFill>
          <a:blip r:embed="rId3">
            <a:alphaModFix/>
          </a:blip>
          <a:stretch>
            <a:fillRect/>
          </a:stretch>
        </p:blipFill>
        <p:spPr>
          <a:xfrm>
            <a:off x="753226" y="1291250"/>
            <a:ext cx="3089300" cy="2873049"/>
          </a:xfrm>
          <a:prstGeom prst="rect">
            <a:avLst/>
          </a:prstGeom>
          <a:noFill/>
          <a:ln>
            <a:noFill/>
          </a:ln>
        </p:spPr>
      </p:pic>
      <p:pic>
        <p:nvPicPr>
          <p:cNvPr descr="ArgusCCD.jpg" id="907" name="Google Shape;907;p38"/>
          <p:cNvPicPr preferRelativeResize="0"/>
          <p:nvPr/>
        </p:nvPicPr>
        <p:blipFill>
          <a:blip r:embed="rId4">
            <a:alphaModFix/>
          </a:blip>
          <a:stretch>
            <a:fillRect/>
          </a:stretch>
        </p:blipFill>
        <p:spPr>
          <a:xfrm>
            <a:off x="4639250" y="1383438"/>
            <a:ext cx="4193051" cy="2688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images are captured? CMOS Sensor (APS)</a:t>
            </a:r>
            <a:endParaRPr/>
          </a:p>
        </p:txBody>
      </p:sp>
      <p:sp>
        <p:nvSpPr>
          <p:cNvPr id="913" name="Google Shape;913;p39"/>
          <p:cNvSpPr txBox="1"/>
          <p:nvPr>
            <p:ph idx="1" type="body"/>
          </p:nvPr>
        </p:nvSpPr>
        <p:spPr>
          <a:xfrm>
            <a:off x="311700" y="1740475"/>
            <a:ext cx="8520600" cy="28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less power</a:t>
            </a:r>
            <a:endParaRPr/>
          </a:p>
          <a:p>
            <a:pPr indent="0" lvl="0" marL="0" rtl="0" algn="l">
              <a:spcBef>
                <a:spcPts val="1600"/>
              </a:spcBef>
              <a:spcAft>
                <a:spcPts val="0"/>
              </a:spcAft>
              <a:buNone/>
            </a:pPr>
            <a:r>
              <a:rPr lang="en"/>
              <a:t>Transmit data faster than CCD</a:t>
            </a:r>
            <a:endParaRPr/>
          </a:p>
          <a:p>
            <a:pPr indent="0" lvl="0" marL="0" rtl="0" algn="l">
              <a:spcBef>
                <a:spcPts val="1600"/>
              </a:spcBef>
              <a:spcAft>
                <a:spcPts val="0"/>
              </a:spcAft>
              <a:buNone/>
            </a:pPr>
            <a:r>
              <a:rPr lang="en"/>
              <a:t>Cheaper</a:t>
            </a:r>
            <a:endParaRPr/>
          </a:p>
          <a:p>
            <a:pPr indent="0" lvl="0" marL="0" rtl="0" algn="l">
              <a:spcBef>
                <a:spcPts val="1600"/>
              </a:spcBef>
              <a:spcAft>
                <a:spcPts val="1600"/>
              </a:spcAft>
              <a:buNone/>
            </a:pPr>
            <a:r>
              <a:rPr lang="en"/>
              <a:t>M</a:t>
            </a:r>
            <a:r>
              <a:rPr lang="en"/>
              <a:t>ost commonly in cell phone cameras, web cameras</a:t>
            </a:r>
            <a:endParaRPr/>
          </a:p>
        </p:txBody>
      </p:sp>
      <p:pic>
        <p:nvPicPr>
          <p:cNvPr descr="Matrixw.jpg" id="914" name="Google Shape;914;p39"/>
          <p:cNvPicPr preferRelativeResize="0"/>
          <p:nvPr/>
        </p:nvPicPr>
        <p:blipFill>
          <a:blip r:embed="rId3">
            <a:alphaModFix/>
          </a:blip>
          <a:stretch>
            <a:fillRect/>
          </a:stretch>
        </p:blipFill>
        <p:spPr>
          <a:xfrm>
            <a:off x="5926671" y="1306850"/>
            <a:ext cx="3011650" cy="2529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images are captured?</a:t>
            </a:r>
            <a:endParaRPr/>
          </a:p>
        </p:txBody>
      </p:sp>
      <p:pic>
        <p:nvPicPr>
          <p:cNvPr descr="sensors_photosites-mono.png" id="920" name="Google Shape;920;p40"/>
          <p:cNvPicPr preferRelativeResize="0"/>
          <p:nvPr/>
        </p:nvPicPr>
        <p:blipFill>
          <a:blip r:embed="rId3">
            <a:alphaModFix/>
          </a:blip>
          <a:stretch>
            <a:fillRect/>
          </a:stretch>
        </p:blipFill>
        <p:spPr>
          <a:xfrm>
            <a:off x="4368800" y="1017725"/>
            <a:ext cx="3162300" cy="1314450"/>
          </a:xfrm>
          <a:prstGeom prst="rect">
            <a:avLst/>
          </a:prstGeom>
          <a:noFill/>
          <a:ln>
            <a:noFill/>
          </a:ln>
        </p:spPr>
      </p:pic>
      <p:pic>
        <p:nvPicPr>
          <p:cNvPr descr="sensors_array-mono.png" id="921" name="Google Shape;921;p40"/>
          <p:cNvPicPr preferRelativeResize="0"/>
          <p:nvPr/>
        </p:nvPicPr>
        <p:blipFill>
          <a:blip r:embed="rId4">
            <a:alphaModFix/>
          </a:blip>
          <a:stretch>
            <a:fillRect/>
          </a:stretch>
        </p:blipFill>
        <p:spPr>
          <a:xfrm>
            <a:off x="1612900" y="1190925"/>
            <a:ext cx="1905000" cy="1314450"/>
          </a:xfrm>
          <a:prstGeom prst="rect">
            <a:avLst/>
          </a:prstGeom>
          <a:noFill/>
          <a:ln>
            <a:noFill/>
          </a:ln>
        </p:spPr>
      </p:pic>
      <p:pic>
        <p:nvPicPr>
          <p:cNvPr descr="sensors_photosites-color.png" id="922" name="Google Shape;922;p40"/>
          <p:cNvPicPr preferRelativeResize="0"/>
          <p:nvPr/>
        </p:nvPicPr>
        <p:blipFill>
          <a:blip r:embed="rId5">
            <a:alphaModFix/>
          </a:blip>
          <a:stretch>
            <a:fillRect/>
          </a:stretch>
        </p:blipFill>
        <p:spPr>
          <a:xfrm>
            <a:off x="4368800" y="2956500"/>
            <a:ext cx="3162300" cy="1543050"/>
          </a:xfrm>
          <a:prstGeom prst="rect">
            <a:avLst/>
          </a:prstGeom>
          <a:noFill/>
          <a:ln>
            <a:noFill/>
          </a:ln>
        </p:spPr>
      </p:pic>
      <p:pic>
        <p:nvPicPr>
          <p:cNvPr descr="sensors_array-color.png" id="923" name="Google Shape;923;p40"/>
          <p:cNvPicPr preferRelativeResize="0"/>
          <p:nvPr/>
        </p:nvPicPr>
        <p:blipFill>
          <a:blip r:embed="rId6">
            <a:alphaModFix/>
          </a:blip>
          <a:stretch>
            <a:fillRect/>
          </a:stretch>
        </p:blipFill>
        <p:spPr>
          <a:xfrm>
            <a:off x="1733750" y="3119225"/>
            <a:ext cx="1790700" cy="1543050"/>
          </a:xfrm>
          <a:prstGeom prst="rect">
            <a:avLst/>
          </a:prstGeom>
          <a:noFill/>
          <a:ln>
            <a:noFill/>
          </a:ln>
        </p:spPr>
      </p:pic>
      <p:sp>
        <p:nvSpPr>
          <p:cNvPr id="924" name="Google Shape;924;p40"/>
          <p:cNvSpPr txBox="1"/>
          <p:nvPr/>
        </p:nvSpPr>
        <p:spPr>
          <a:xfrm>
            <a:off x="1307600" y="2890700"/>
            <a:ext cx="26430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Color filter: Bayer array</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Filters 3 primaries colors</a:t>
            </a:r>
            <a:endParaRPr>
              <a:latin typeface="Ubuntu"/>
              <a:ea typeface="Ubuntu"/>
              <a:cs typeface="Ubuntu"/>
              <a:sym typeface="Ubuntu"/>
            </a:endParaRPr>
          </a:p>
        </p:txBody>
      </p:sp>
      <p:sp>
        <p:nvSpPr>
          <p:cNvPr id="925" name="Google Shape;925;p40"/>
          <p:cNvSpPr txBox="1"/>
          <p:nvPr/>
        </p:nvSpPr>
        <p:spPr>
          <a:xfrm>
            <a:off x="1243900" y="1190925"/>
            <a:ext cx="26430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Sensor</a:t>
            </a:r>
            <a:endParaRPr>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Bayer Demosaicing</a:t>
            </a:r>
            <a:endParaRPr/>
          </a:p>
          <a:p>
            <a:pPr indent="0" lvl="0" marL="0" rtl="0" algn="l">
              <a:spcBef>
                <a:spcPts val="0"/>
              </a:spcBef>
              <a:spcAft>
                <a:spcPts val="0"/>
              </a:spcAft>
              <a:buNone/>
            </a:pPr>
            <a:r>
              <a:t/>
            </a:r>
            <a:endParaRPr/>
          </a:p>
        </p:txBody>
      </p:sp>
      <p:pic>
        <p:nvPicPr>
          <p:cNvPr descr="sensors_eximage-bayer.png" id="931" name="Google Shape;931;p41"/>
          <p:cNvPicPr preferRelativeResize="0"/>
          <p:nvPr/>
        </p:nvPicPr>
        <p:blipFill>
          <a:blip r:embed="rId3">
            <a:alphaModFix/>
          </a:blip>
          <a:stretch>
            <a:fillRect/>
          </a:stretch>
        </p:blipFill>
        <p:spPr>
          <a:xfrm>
            <a:off x="3600450" y="1485175"/>
            <a:ext cx="19431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4" name="Shape 64"/>
        <p:cNvGrpSpPr/>
        <p:nvPr/>
      </p:nvGrpSpPr>
      <p:grpSpPr>
        <a:xfrm>
          <a:off x="0" y="0"/>
          <a:ext cx="0" cy="0"/>
          <a:chOff x="0" y="0"/>
          <a:chExt cx="0" cy="0"/>
        </a:xfrm>
      </p:grpSpPr>
      <p:sp>
        <p:nvSpPr>
          <p:cNvPr id="65" name="Google Shape;65;p15"/>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Basic Terminology</a:t>
            </a:r>
            <a:endParaRPr sz="3600">
              <a:solidFill>
                <a:srgbClr val="F3F3F3"/>
              </a:solidFill>
              <a:latin typeface="Ubuntu"/>
              <a:ea typeface="Ubuntu"/>
              <a:cs typeface="Ubuntu"/>
              <a:sym typeface="Ubuntu"/>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Bayer Demosaicing</a:t>
            </a:r>
            <a:endParaRPr/>
          </a:p>
        </p:txBody>
      </p:sp>
      <p:pic>
        <p:nvPicPr>
          <p:cNvPr descr="sensors_bayer_new.png" id="937" name="Google Shape;937;p42"/>
          <p:cNvPicPr preferRelativeResize="0"/>
          <p:nvPr/>
        </p:nvPicPr>
        <p:blipFill>
          <a:blip r:embed="rId3">
            <a:alphaModFix/>
          </a:blip>
          <a:stretch>
            <a:fillRect/>
          </a:stretch>
        </p:blipFill>
        <p:spPr>
          <a:xfrm>
            <a:off x="784125" y="2040338"/>
            <a:ext cx="1676400" cy="1676400"/>
          </a:xfrm>
          <a:prstGeom prst="rect">
            <a:avLst/>
          </a:prstGeom>
          <a:noFill/>
          <a:ln>
            <a:noFill/>
          </a:ln>
        </p:spPr>
      </p:pic>
      <p:pic>
        <p:nvPicPr>
          <p:cNvPr descr="sensors_bayer-allx4-vector.png" id="938" name="Google Shape;938;p42"/>
          <p:cNvPicPr preferRelativeResize="0"/>
          <p:nvPr/>
        </p:nvPicPr>
        <p:blipFill>
          <a:blip r:embed="rId4">
            <a:alphaModFix/>
          </a:blip>
          <a:stretch>
            <a:fillRect/>
          </a:stretch>
        </p:blipFill>
        <p:spPr>
          <a:xfrm>
            <a:off x="3071800" y="1583463"/>
            <a:ext cx="3000375" cy="3038475"/>
          </a:xfrm>
          <a:prstGeom prst="rect">
            <a:avLst/>
          </a:prstGeom>
          <a:noFill/>
          <a:ln>
            <a:noFill/>
          </a:ln>
        </p:spPr>
      </p:pic>
      <p:pic>
        <p:nvPicPr>
          <p:cNvPr descr="sensors_bayer-all-vector.png" id="939" name="Google Shape;939;p42"/>
          <p:cNvPicPr preferRelativeResize="0"/>
          <p:nvPr/>
        </p:nvPicPr>
        <p:blipFill>
          <a:blip r:embed="rId5">
            <a:alphaModFix/>
          </a:blip>
          <a:stretch>
            <a:fillRect/>
          </a:stretch>
        </p:blipFill>
        <p:spPr>
          <a:xfrm>
            <a:off x="6509113" y="1806963"/>
            <a:ext cx="2143125"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Bayer Demosaicing</a:t>
            </a:r>
            <a:endParaRPr/>
          </a:p>
          <a:p>
            <a:pPr indent="0" lvl="0" marL="0" rtl="0" algn="l">
              <a:spcBef>
                <a:spcPts val="0"/>
              </a:spcBef>
              <a:spcAft>
                <a:spcPts val="0"/>
              </a:spcAft>
              <a:buNone/>
            </a:pPr>
            <a:r>
              <a:t/>
            </a:r>
            <a:endParaRPr/>
          </a:p>
        </p:txBody>
      </p:sp>
      <p:pic>
        <p:nvPicPr>
          <p:cNvPr descr="sensors_eximage-bayer.png" id="945" name="Google Shape;945;p43"/>
          <p:cNvPicPr preferRelativeResize="0"/>
          <p:nvPr/>
        </p:nvPicPr>
        <p:blipFill>
          <a:blip r:embed="rId3">
            <a:alphaModFix/>
          </a:blip>
          <a:stretch>
            <a:fillRect/>
          </a:stretch>
        </p:blipFill>
        <p:spPr>
          <a:xfrm>
            <a:off x="2467775" y="1485175"/>
            <a:ext cx="1943100" cy="2857500"/>
          </a:xfrm>
          <a:prstGeom prst="rect">
            <a:avLst/>
          </a:prstGeom>
          <a:noFill/>
          <a:ln>
            <a:noFill/>
          </a:ln>
        </p:spPr>
      </p:pic>
      <p:pic>
        <p:nvPicPr>
          <p:cNvPr descr="sensors_eximage-orig.png" id="946" name="Google Shape;946;p43"/>
          <p:cNvPicPr preferRelativeResize="0"/>
          <p:nvPr/>
        </p:nvPicPr>
        <p:blipFill>
          <a:blip r:embed="rId4">
            <a:alphaModFix/>
          </a:blip>
          <a:stretch>
            <a:fillRect/>
          </a:stretch>
        </p:blipFill>
        <p:spPr>
          <a:xfrm>
            <a:off x="5016300" y="1485175"/>
            <a:ext cx="1943100" cy="2857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50" name="Shape 950"/>
        <p:cNvGrpSpPr/>
        <p:nvPr/>
      </p:nvGrpSpPr>
      <p:grpSpPr>
        <a:xfrm>
          <a:off x="0" y="0"/>
          <a:ext cx="0" cy="0"/>
          <a:chOff x="0" y="0"/>
          <a:chExt cx="0" cy="0"/>
        </a:xfrm>
      </p:grpSpPr>
      <p:sp>
        <p:nvSpPr>
          <p:cNvPr id="951" name="Google Shape;951;p44"/>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Redundancy Removal</a:t>
            </a:r>
            <a:endParaRPr sz="3600">
              <a:solidFill>
                <a:srgbClr val="F3F3F3"/>
              </a:solidFill>
              <a:latin typeface="Ubuntu"/>
              <a:ea typeface="Ubuntu"/>
              <a:cs typeface="Ubuntu"/>
              <a:sym typeface="Ubuntu"/>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we do?</a:t>
            </a:r>
            <a:endParaRPr/>
          </a:p>
        </p:txBody>
      </p:sp>
      <p:grpSp>
        <p:nvGrpSpPr>
          <p:cNvPr id="957" name="Google Shape;957;p45"/>
          <p:cNvGrpSpPr/>
          <p:nvPr/>
        </p:nvGrpSpPr>
        <p:grpSpPr>
          <a:xfrm>
            <a:off x="3722913" y="1839463"/>
            <a:ext cx="1416000" cy="1321200"/>
            <a:chOff x="837700" y="2265350"/>
            <a:chExt cx="1416000" cy="1321200"/>
          </a:xfrm>
        </p:grpSpPr>
        <p:sp>
          <p:nvSpPr>
            <p:cNvPr id="958" name="Google Shape;958;p4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1191700" y="2925950"/>
              <a:ext cx="354000" cy="330300"/>
            </a:xfrm>
            <a:prstGeom prst="rect">
              <a:avLst/>
            </a:prstGeom>
            <a:solidFill>
              <a:srgbClr val="E6B8A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1191700" y="3256250"/>
              <a:ext cx="354000" cy="330300"/>
            </a:xfrm>
            <a:prstGeom prst="rect">
              <a:avLst/>
            </a:prstGeom>
            <a:solidFill>
              <a:srgbClr val="E6B8A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5"/>
            <p:cNvSpPr/>
            <p:nvPr/>
          </p:nvSpPr>
          <p:spPr>
            <a:xfrm>
              <a:off x="1545700" y="3256250"/>
              <a:ext cx="354000" cy="330300"/>
            </a:xfrm>
            <a:prstGeom prst="rect">
              <a:avLst/>
            </a:prstGeom>
            <a:solidFill>
              <a:srgbClr val="E6B8A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1899700" y="3256250"/>
              <a:ext cx="354000" cy="330300"/>
            </a:xfrm>
            <a:prstGeom prst="rect">
              <a:avLst/>
            </a:prstGeom>
            <a:solidFill>
              <a:srgbClr val="E6B8A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45"/>
          <p:cNvSpPr txBox="1"/>
          <p:nvPr/>
        </p:nvSpPr>
        <p:spPr>
          <a:xfrm>
            <a:off x="3435363" y="3229500"/>
            <a:ext cx="1991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compress repetitions within the frame</a:t>
            </a:r>
            <a:endParaRPr>
              <a:latin typeface="Ubuntu"/>
              <a:ea typeface="Ubuntu"/>
              <a:cs typeface="Ubuntu"/>
              <a:sym typeface="Ubuntu"/>
            </a:endParaRPr>
          </a:p>
        </p:txBody>
      </p:sp>
      <p:pic>
        <p:nvPicPr>
          <p:cNvPr descr="2000px-Eye_open_font_awesome.svg.png" id="975" name="Google Shape;975;p45"/>
          <p:cNvPicPr preferRelativeResize="0"/>
          <p:nvPr/>
        </p:nvPicPr>
        <p:blipFill>
          <a:blip r:embed="rId3">
            <a:alphaModFix/>
          </a:blip>
          <a:stretch>
            <a:fillRect/>
          </a:stretch>
        </p:blipFill>
        <p:spPr>
          <a:xfrm>
            <a:off x="1836613" y="2002988"/>
            <a:ext cx="1017725" cy="1017725"/>
          </a:xfrm>
          <a:prstGeom prst="rect">
            <a:avLst/>
          </a:prstGeom>
          <a:noFill/>
          <a:ln>
            <a:noFill/>
          </a:ln>
        </p:spPr>
      </p:pic>
      <p:sp>
        <p:nvSpPr>
          <p:cNvPr id="976" name="Google Shape;976;p45"/>
          <p:cNvSpPr txBox="1"/>
          <p:nvPr/>
        </p:nvSpPr>
        <p:spPr>
          <a:xfrm>
            <a:off x="1379413" y="2895250"/>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exploit our vision</a:t>
            </a:r>
            <a:endParaRPr>
              <a:latin typeface="Ubuntu"/>
              <a:ea typeface="Ubuntu"/>
              <a:cs typeface="Ubuntu"/>
              <a:sym typeface="Ubuntu"/>
            </a:endParaRPr>
          </a:p>
        </p:txBody>
      </p:sp>
      <p:grpSp>
        <p:nvGrpSpPr>
          <p:cNvPr id="977" name="Google Shape;977;p45"/>
          <p:cNvGrpSpPr/>
          <p:nvPr/>
        </p:nvGrpSpPr>
        <p:grpSpPr>
          <a:xfrm>
            <a:off x="5719863" y="1660075"/>
            <a:ext cx="1416000" cy="1321200"/>
            <a:chOff x="837700" y="2265350"/>
            <a:chExt cx="1416000" cy="1321200"/>
          </a:xfrm>
        </p:grpSpPr>
        <p:sp>
          <p:nvSpPr>
            <p:cNvPr id="978" name="Google Shape;978;p4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45"/>
          <p:cNvGrpSpPr/>
          <p:nvPr/>
        </p:nvGrpSpPr>
        <p:grpSpPr>
          <a:xfrm>
            <a:off x="5825063" y="1741675"/>
            <a:ext cx="1416000" cy="1321200"/>
            <a:chOff x="837700" y="2265350"/>
            <a:chExt cx="1416000" cy="1321200"/>
          </a:xfrm>
        </p:grpSpPr>
        <p:sp>
          <p:nvSpPr>
            <p:cNvPr id="995" name="Google Shape;995;p4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5"/>
          <p:cNvGrpSpPr/>
          <p:nvPr/>
        </p:nvGrpSpPr>
        <p:grpSpPr>
          <a:xfrm>
            <a:off x="5953863" y="1835075"/>
            <a:ext cx="1416000" cy="1321200"/>
            <a:chOff x="837700" y="2265350"/>
            <a:chExt cx="1416000" cy="1321200"/>
          </a:xfrm>
        </p:grpSpPr>
        <p:sp>
          <p:nvSpPr>
            <p:cNvPr id="1012" name="Google Shape;1012;p4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45"/>
          <p:cNvGrpSpPr/>
          <p:nvPr/>
        </p:nvGrpSpPr>
        <p:grpSpPr>
          <a:xfrm>
            <a:off x="6061038" y="1937275"/>
            <a:ext cx="1416000" cy="1321200"/>
            <a:chOff x="837700" y="2265350"/>
            <a:chExt cx="1416000" cy="1321200"/>
          </a:xfrm>
        </p:grpSpPr>
        <p:sp>
          <p:nvSpPr>
            <p:cNvPr id="1029" name="Google Shape;1029;p4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45"/>
          <p:cNvGrpSpPr/>
          <p:nvPr/>
        </p:nvGrpSpPr>
        <p:grpSpPr>
          <a:xfrm>
            <a:off x="6166238" y="2018875"/>
            <a:ext cx="1416000" cy="1321200"/>
            <a:chOff x="837700" y="2265350"/>
            <a:chExt cx="1416000" cy="1321200"/>
          </a:xfrm>
        </p:grpSpPr>
        <p:sp>
          <p:nvSpPr>
            <p:cNvPr id="1046" name="Google Shape;1046;p4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45"/>
          <p:cNvSpPr txBox="1"/>
          <p:nvPr/>
        </p:nvSpPr>
        <p:spPr>
          <a:xfrm>
            <a:off x="5773488" y="3417300"/>
            <a:ext cx="1991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Ubuntu"/>
                <a:ea typeface="Ubuntu"/>
                <a:cs typeface="Ubuntu"/>
                <a:sym typeface="Ubuntu"/>
              </a:rPr>
              <a:t>reduce repetitions in time</a:t>
            </a:r>
            <a:endParaRPr>
              <a:solidFill>
                <a:schemeClr val="dk1"/>
              </a:solidFill>
              <a:latin typeface="Ubuntu"/>
              <a:ea typeface="Ubuntu"/>
              <a:cs typeface="Ubuntu"/>
              <a:sym typeface="Ubuntu"/>
            </a:endParaRPr>
          </a:p>
          <a:p>
            <a:pPr indent="0" lvl="0" marL="0" rtl="0" algn="ctr">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66" name="Shape 1066"/>
        <p:cNvGrpSpPr/>
        <p:nvPr/>
      </p:nvGrpSpPr>
      <p:grpSpPr>
        <a:xfrm>
          <a:off x="0" y="0"/>
          <a:ext cx="0" cy="0"/>
          <a:chOff x="0" y="0"/>
          <a:chExt cx="0" cy="0"/>
        </a:xfrm>
      </p:grpSpPr>
      <p:sp>
        <p:nvSpPr>
          <p:cNvPr id="1067" name="Google Shape;1067;p46"/>
          <p:cNvSpPr txBox="1"/>
          <p:nvPr/>
        </p:nvSpPr>
        <p:spPr>
          <a:xfrm>
            <a:off x="377550" y="15729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Exploiting our vision</a:t>
            </a:r>
            <a:endParaRPr sz="3600">
              <a:solidFill>
                <a:srgbClr val="F3F3F3"/>
              </a:solidFill>
              <a:latin typeface="Ubuntu"/>
              <a:ea typeface="Ubuntu"/>
              <a:cs typeface="Ubuntu"/>
              <a:sym typeface="Ubuntu"/>
            </a:endParaRPr>
          </a:p>
        </p:txBody>
      </p:sp>
      <p:pic>
        <p:nvPicPr>
          <p:cNvPr descr="2000px-Eye_open_font_awesome.svg.png" id="1068" name="Google Shape;1068;p46"/>
          <p:cNvPicPr preferRelativeResize="0"/>
          <p:nvPr/>
        </p:nvPicPr>
        <p:blipFill>
          <a:blip r:embed="rId3">
            <a:alphaModFix/>
          </a:blip>
          <a:stretch>
            <a:fillRect/>
          </a:stretch>
        </p:blipFill>
        <p:spPr>
          <a:xfrm>
            <a:off x="3425288" y="1270875"/>
            <a:ext cx="1017725" cy="1017725"/>
          </a:xfrm>
          <a:prstGeom prst="rect">
            <a:avLst/>
          </a:prstGeom>
          <a:noFill/>
          <a:ln>
            <a:noFill/>
          </a:ln>
        </p:spPr>
      </p:pic>
      <p:pic>
        <p:nvPicPr>
          <p:cNvPr descr="2000px-Eye_open_font_awesome.svg.png" id="1069" name="Google Shape;1069;p46"/>
          <p:cNvPicPr preferRelativeResize="0"/>
          <p:nvPr/>
        </p:nvPicPr>
        <p:blipFill>
          <a:blip r:embed="rId4">
            <a:alphaModFix/>
          </a:blip>
          <a:stretch>
            <a:fillRect/>
          </a:stretch>
        </p:blipFill>
        <p:spPr>
          <a:xfrm>
            <a:off x="4700988" y="1270875"/>
            <a:ext cx="1017725" cy="1017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olors models</a:t>
            </a:r>
            <a:endParaRPr/>
          </a:p>
        </p:txBody>
      </p:sp>
      <p:pic>
        <p:nvPicPr>
          <p:cNvPr descr="480px-AdditiveColor.svg.png" id="1075" name="Google Shape;1075;p47"/>
          <p:cNvPicPr preferRelativeResize="0"/>
          <p:nvPr/>
        </p:nvPicPr>
        <p:blipFill>
          <a:blip r:embed="rId3">
            <a:alphaModFix/>
          </a:blip>
          <a:stretch>
            <a:fillRect/>
          </a:stretch>
        </p:blipFill>
        <p:spPr>
          <a:xfrm>
            <a:off x="957670" y="1795975"/>
            <a:ext cx="1649225" cy="1649250"/>
          </a:xfrm>
          <a:prstGeom prst="rect">
            <a:avLst/>
          </a:prstGeom>
          <a:noFill/>
          <a:ln>
            <a:noFill/>
          </a:ln>
        </p:spPr>
      </p:pic>
      <p:pic>
        <p:nvPicPr>
          <p:cNvPr descr="480px-SubtractiveColor.svg.png" id="1076" name="Google Shape;1076;p47"/>
          <p:cNvPicPr preferRelativeResize="0"/>
          <p:nvPr/>
        </p:nvPicPr>
        <p:blipFill>
          <a:blip r:embed="rId4">
            <a:alphaModFix/>
          </a:blip>
          <a:stretch>
            <a:fillRect/>
          </a:stretch>
        </p:blipFill>
        <p:spPr>
          <a:xfrm>
            <a:off x="2928070" y="1795988"/>
            <a:ext cx="1649225" cy="1649225"/>
          </a:xfrm>
          <a:prstGeom prst="rect">
            <a:avLst/>
          </a:prstGeom>
          <a:noFill/>
          <a:ln>
            <a:noFill/>
          </a:ln>
        </p:spPr>
      </p:pic>
      <p:pic>
        <p:nvPicPr>
          <p:cNvPr descr="hsl_hsv_models.png" id="1077" name="Google Shape;1077;p47"/>
          <p:cNvPicPr preferRelativeResize="0"/>
          <p:nvPr/>
        </p:nvPicPr>
        <p:blipFill>
          <a:blip r:embed="rId5">
            <a:alphaModFix/>
          </a:blip>
          <a:stretch>
            <a:fillRect/>
          </a:stretch>
        </p:blipFill>
        <p:spPr>
          <a:xfrm>
            <a:off x="4898463" y="1796000"/>
            <a:ext cx="3933825" cy="190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a:t>
            </a:r>
            <a:endParaRPr/>
          </a:p>
        </p:txBody>
      </p:sp>
      <p:pic>
        <p:nvPicPr>
          <p:cNvPr descr="pixel_geometry.jpg" id="1083" name="Google Shape;1083;p48"/>
          <p:cNvPicPr preferRelativeResize="0"/>
          <p:nvPr/>
        </p:nvPicPr>
        <p:blipFill>
          <a:blip r:embed="rId3">
            <a:alphaModFix/>
          </a:blip>
          <a:stretch>
            <a:fillRect/>
          </a:stretch>
        </p:blipFill>
        <p:spPr>
          <a:xfrm>
            <a:off x="2000250" y="0"/>
            <a:ext cx="5143501"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eyes - an oversimplification</a:t>
            </a:r>
            <a:endParaRPr/>
          </a:p>
        </p:txBody>
      </p:sp>
      <p:pic>
        <p:nvPicPr>
          <p:cNvPr descr="eyes.jpg" id="1089" name="Google Shape;1089;p49"/>
          <p:cNvPicPr preferRelativeResize="0"/>
          <p:nvPr/>
        </p:nvPicPr>
        <p:blipFill>
          <a:blip r:embed="rId3">
            <a:alphaModFix/>
          </a:blip>
          <a:stretch>
            <a:fillRect/>
          </a:stretch>
        </p:blipFill>
        <p:spPr>
          <a:xfrm>
            <a:off x="1314450" y="1231188"/>
            <a:ext cx="6515100" cy="3686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eyes - an oversimplification</a:t>
            </a:r>
            <a:endParaRPr/>
          </a:p>
        </p:txBody>
      </p:sp>
      <p:pic>
        <p:nvPicPr>
          <p:cNvPr descr="Light-though-eye-big.png" id="1095" name="Google Shape;1095;p50"/>
          <p:cNvPicPr preferRelativeResize="0"/>
          <p:nvPr/>
        </p:nvPicPr>
        <p:blipFill>
          <a:blip r:embed="rId3">
            <a:alphaModFix/>
          </a:blip>
          <a:stretch>
            <a:fillRect/>
          </a:stretch>
        </p:blipFill>
        <p:spPr>
          <a:xfrm>
            <a:off x="776213" y="1017725"/>
            <a:ext cx="7591583" cy="3906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better to see luma than color</a:t>
            </a:r>
            <a:endParaRPr/>
          </a:p>
        </p:txBody>
      </p:sp>
      <p:pic>
        <p:nvPicPr>
          <p:cNvPr descr="wpid-chessboard-luminance.png" id="1101" name="Google Shape;1101;p51"/>
          <p:cNvPicPr preferRelativeResize="0"/>
          <p:nvPr/>
        </p:nvPicPr>
        <p:blipFill rotWithShape="1">
          <a:blip r:embed="rId3">
            <a:alphaModFix/>
          </a:blip>
          <a:srcRect b="0" l="0" r="50152" t="0"/>
          <a:stretch/>
        </p:blipFill>
        <p:spPr>
          <a:xfrm>
            <a:off x="-38771" y="1345000"/>
            <a:ext cx="4110757" cy="3198700"/>
          </a:xfrm>
          <a:prstGeom prst="rect">
            <a:avLst/>
          </a:prstGeom>
          <a:noFill/>
          <a:ln>
            <a:noFill/>
          </a:ln>
        </p:spPr>
      </p:pic>
      <p:pic>
        <p:nvPicPr>
          <p:cNvPr descr="wpid-chessboard-luminance.png" id="1102" name="Google Shape;1102;p51"/>
          <p:cNvPicPr preferRelativeResize="0"/>
          <p:nvPr/>
        </p:nvPicPr>
        <p:blipFill rotWithShape="1">
          <a:blip r:embed="rId3">
            <a:alphaModFix/>
          </a:blip>
          <a:srcRect b="0" l="50152" r="0" t="0"/>
          <a:stretch/>
        </p:blipFill>
        <p:spPr>
          <a:xfrm>
            <a:off x="5072022" y="1345000"/>
            <a:ext cx="4110757" cy="319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t>
            </a:r>
            <a:r>
              <a:rPr b="1" lang="en"/>
              <a:t>image</a:t>
            </a:r>
            <a:r>
              <a:rPr lang="en"/>
              <a:t>?</a:t>
            </a:r>
            <a:endParaRPr/>
          </a:p>
        </p:txBody>
      </p:sp>
      <p:grpSp>
        <p:nvGrpSpPr>
          <p:cNvPr id="71" name="Google Shape;71;p16"/>
          <p:cNvGrpSpPr/>
          <p:nvPr/>
        </p:nvGrpSpPr>
        <p:grpSpPr>
          <a:xfrm>
            <a:off x="802325" y="2188350"/>
            <a:ext cx="1416000" cy="1321200"/>
            <a:chOff x="837700" y="2265350"/>
            <a:chExt cx="1416000" cy="1321200"/>
          </a:xfrm>
        </p:grpSpPr>
        <p:sp>
          <p:nvSpPr>
            <p:cNvPr id="72" name="Google Shape;72;p16"/>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6"/>
          <p:cNvGrpSpPr/>
          <p:nvPr/>
        </p:nvGrpSpPr>
        <p:grpSpPr>
          <a:xfrm>
            <a:off x="3465838" y="1915250"/>
            <a:ext cx="1416000" cy="1321200"/>
            <a:chOff x="837700" y="2265350"/>
            <a:chExt cx="1416000" cy="1321200"/>
          </a:xfrm>
        </p:grpSpPr>
        <p:sp>
          <p:nvSpPr>
            <p:cNvPr id="89" name="Google Shape;89;p16"/>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0" name="Google Shape;90;p16"/>
            <p:cNvSpPr/>
            <p:nvPr/>
          </p:nvSpPr>
          <p:spPr>
            <a:xfrm>
              <a:off x="1191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1" name="Google Shape;91;p16"/>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2" name="Google Shape;92;p16"/>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3" name="Google Shape;93;p16"/>
            <p:cNvSpPr/>
            <p:nvPr/>
          </p:nvSpPr>
          <p:spPr>
            <a:xfrm>
              <a:off x="837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4" name="Google Shape;94;p16"/>
            <p:cNvSpPr/>
            <p:nvPr/>
          </p:nvSpPr>
          <p:spPr>
            <a:xfrm>
              <a:off x="1191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5" name="Google Shape;95;p16"/>
            <p:cNvSpPr/>
            <p:nvPr/>
          </p:nvSpPr>
          <p:spPr>
            <a:xfrm>
              <a:off x="837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6" name="Google Shape;96;p16"/>
            <p:cNvSpPr/>
            <p:nvPr/>
          </p:nvSpPr>
          <p:spPr>
            <a:xfrm>
              <a:off x="1191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7" name="Google Shape;97;p16"/>
            <p:cNvSpPr/>
            <p:nvPr/>
          </p:nvSpPr>
          <p:spPr>
            <a:xfrm>
              <a:off x="1545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8" name="Google Shape;98;p16"/>
            <p:cNvSpPr/>
            <p:nvPr/>
          </p:nvSpPr>
          <p:spPr>
            <a:xfrm>
              <a:off x="1899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9" name="Google Shape;99;p16"/>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00" name="Google Shape;100;p16"/>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01" name="Google Shape;101;p16"/>
            <p:cNvSpPr/>
            <p:nvPr/>
          </p:nvSpPr>
          <p:spPr>
            <a:xfrm>
              <a:off x="1545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02" name="Google Shape;102;p16"/>
            <p:cNvSpPr/>
            <p:nvPr/>
          </p:nvSpPr>
          <p:spPr>
            <a:xfrm>
              <a:off x="1899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03" name="Google Shape;103;p16"/>
            <p:cNvSpPr/>
            <p:nvPr/>
          </p:nvSpPr>
          <p:spPr>
            <a:xfrm>
              <a:off x="1545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04" name="Google Shape;104;p16"/>
            <p:cNvSpPr/>
            <p:nvPr/>
          </p:nvSpPr>
          <p:spPr>
            <a:xfrm>
              <a:off x="1899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nvGrpSpPr>
          <p:cNvPr id="105" name="Google Shape;105;p16"/>
          <p:cNvGrpSpPr/>
          <p:nvPr/>
        </p:nvGrpSpPr>
        <p:grpSpPr>
          <a:xfrm>
            <a:off x="3822713" y="2250575"/>
            <a:ext cx="1416000" cy="1321200"/>
            <a:chOff x="837700" y="2265350"/>
            <a:chExt cx="1416000" cy="1321200"/>
          </a:xfrm>
        </p:grpSpPr>
        <p:sp>
          <p:nvSpPr>
            <p:cNvPr id="106" name="Google Shape;106;p16"/>
            <p:cNvSpPr/>
            <p:nvPr/>
          </p:nvSpPr>
          <p:spPr>
            <a:xfrm>
              <a:off x="837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07" name="Google Shape;107;p16"/>
            <p:cNvSpPr/>
            <p:nvPr/>
          </p:nvSpPr>
          <p:spPr>
            <a:xfrm>
              <a:off x="1191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08" name="Google Shape;108;p16"/>
            <p:cNvSpPr/>
            <p:nvPr/>
          </p:nvSpPr>
          <p:spPr>
            <a:xfrm>
              <a:off x="837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09" name="Google Shape;109;p16"/>
            <p:cNvSpPr/>
            <p:nvPr/>
          </p:nvSpPr>
          <p:spPr>
            <a:xfrm>
              <a:off x="1191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0" name="Google Shape;110;p16"/>
            <p:cNvSpPr/>
            <p:nvPr/>
          </p:nvSpPr>
          <p:spPr>
            <a:xfrm>
              <a:off x="837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1" name="Google Shape;111;p16"/>
            <p:cNvSpPr/>
            <p:nvPr/>
          </p:nvSpPr>
          <p:spPr>
            <a:xfrm>
              <a:off x="1191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2" name="Google Shape;112;p16"/>
            <p:cNvSpPr/>
            <p:nvPr/>
          </p:nvSpPr>
          <p:spPr>
            <a:xfrm>
              <a:off x="837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3" name="Google Shape;113;p16"/>
            <p:cNvSpPr/>
            <p:nvPr/>
          </p:nvSpPr>
          <p:spPr>
            <a:xfrm>
              <a:off x="1191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4" name="Google Shape;114;p16"/>
            <p:cNvSpPr/>
            <p:nvPr/>
          </p:nvSpPr>
          <p:spPr>
            <a:xfrm>
              <a:off x="1545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5" name="Google Shape;115;p16"/>
            <p:cNvSpPr/>
            <p:nvPr/>
          </p:nvSpPr>
          <p:spPr>
            <a:xfrm>
              <a:off x="1899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6" name="Google Shape;116;p16"/>
            <p:cNvSpPr/>
            <p:nvPr/>
          </p:nvSpPr>
          <p:spPr>
            <a:xfrm>
              <a:off x="1545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7" name="Google Shape;117;p16"/>
            <p:cNvSpPr/>
            <p:nvPr/>
          </p:nvSpPr>
          <p:spPr>
            <a:xfrm>
              <a:off x="1899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8" name="Google Shape;118;p16"/>
            <p:cNvSpPr/>
            <p:nvPr/>
          </p:nvSpPr>
          <p:spPr>
            <a:xfrm>
              <a:off x="1545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19" name="Google Shape;119;p16"/>
            <p:cNvSpPr/>
            <p:nvPr/>
          </p:nvSpPr>
          <p:spPr>
            <a:xfrm>
              <a:off x="1899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20" name="Google Shape;120;p16"/>
            <p:cNvSpPr/>
            <p:nvPr/>
          </p:nvSpPr>
          <p:spPr>
            <a:xfrm>
              <a:off x="1545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21" name="Google Shape;121;p16"/>
            <p:cNvSpPr/>
            <p:nvPr/>
          </p:nvSpPr>
          <p:spPr>
            <a:xfrm>
              <a:off x="1899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grpSp>
      <p:grpSp>
        <p:nvGrpSpPr>
          <p:cNvPr id="122" name="Google Shape;122;p16"/>
          <p:cNvGrpSpPr/>
          <p:nvPr/>
        </p:nvGrpSpPr>
        <p:grpSpPr>
          <a:xfrm>
            <a:off x="4180688" y="2581800"/>
            <a:ext cx="1416000" cy="1321200"/>
            <a:chOff x="837700" y="2265350"/>
            <a:chExt cx="1416000" cy="1321200"/>
          </a:xfrm>
        </p:grpSpPr>
        <p:sp>
          <p:nvSpPr>
            <p:cNvPr id="123" name="Google Shape;123;p16"/>
            <p:cNvSpPr/>
            <p:nvPr/>
          </p:nvSpPr>
          <p:spPr>
            <a:xfrm>
              <a:off x="837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4" name="Google Shape;124;p16"/>
            <p:cNvSpPr/>
            <p:nvPr/>
          </p:nvSpPr>
          <p:spPr>
            <a:xfrm>
              <a:off x="1191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5" name="Google Shape;125;p16"/>
            <p:cNvSpPr/>
            <p:nvPr/>
          </p:nvSpPr>
          <p:spPr>
            <a:xfrm>
              <a:off x="837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6" name="Google Shape;126;p16"/>
            <p:cNvSpPr/>
            <p:nvPr/>
          </p:nvSpPr>
          <p:spPr>
            <a:xfrm>
              <a:off x="1191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7" name="Google Shape;127;p16"/>
            <p:cNvSpPr/>
            <p:nvPr/>
          </p:nvSpPr>
          <p:spPr>
            <a:xfrm>
              <a:off x="837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8" name="Google Shape;128;p16"/>
            <p:cNvSpPr/>
            <p:nvPr/>
          </p:nvSpPr>
          <p:spPr>
            <a:xfrm>
              <a:off x="1191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9" name="Google Shape;129;p16"/>
            <p:cNvSpPr/>
            <p:nvPr/>
          </p:nvSpPr>
          <p:spPr>
            <a:xfrm>
              <a:off x="837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0" name="Google Shape;130;p16"/>
            <p:cNvSpPr/>
            <p:nvPr/>
          </p:nvSpPr>
          <p:spPr>
            <a:xfrm>
              <a:off x="1191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1" name="Google Shape;131;p16"/>
            <p:cNvSpPr/>
            <p:nvPr/>
          </p:nvSpPr>
          <p:spPr>
            <a:xfrm>
              <a:off x="1545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2" name="Google Shape;132;p16"/>
            <p:cNvSpPr/>
            <p:nvPr/>
          </p:nvSpPr>
          <p:spPr>
            <a:xfrm>
              <a:off x="1899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3" name="Google Shape;133;p16"/>
            <p:cNvSpPr/>
            <p:nvPr/>
          </p:nvSpPr>
          <p:spPr>
            <a:xfrm>
              <a:off x="1545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4" name="Google Shape;134;p16"/>
            <p:cNvSpPr/>
            <p:nvPr/>
          </p:nvSpPr>
          <p:spPr>
            <a:xfrm>
              <a:off x="1899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5" name="Google Shape;135;p16"/>
            <p:cNvSpPr/>
            <p:nvPr/>
          </p:nvSpPr>
          <p:spPr>
            <a:xfrm>
              <a:off x="1545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6" name="Google Shape;136;p16"/>
            <p:cNvSpPr/>
            <p:nvPr/>
          </p:nvSpPr>
          <p:spPr>
            <a:xfrm>
              <a:off x="1899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7" name="Google Shape;137;p16"/>
            <p:cNvSpPr/>
            <p:nvPr/>
          </p:nvSpPr>
          <p:spPr>
            <a:xfrm>
              <a:off x="1545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8" name="Google Shape;138;p16"/>
            <p:cNvSpPr/>
            <p:nvPr/>
          </p:nvSpPr>
          <p:spPr>
            <a:xfrm>
              <a:off x="1899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9" name="Google Shape;139;p16"/>
          <p:cNvGrpSpPr/>
          <p:nvPr/>
        </p:nvGrpSpPr>
        <p:grpSpPr>
          <a:xfrm>
            <a:off x="6487325" y="1913200"/>
            <a:ext cx="1416000" cy="1321200"/>
            <a:chOff x="837700" y="2265350"/>
            <a:chExt cx="1416000" cy="1321200"/>
          </a:xfrm>
        </p:grpSpPr>
        <p:sp>
          <p:nvSpPr>
            <p:cNvPr id="140" name="Google Shape;140;p16"/>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141" name="Google Shape;141;p16"/>
            <p:cNvSpPr/>
            <p:nvPr/>
          </p:nvSpPr>
          <p:spPr>
            <a:xfrm>
              <a:off x="1191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142" name="Google Shape;142;p16"/>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143" name="Google Shape;143;p16"/>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144" name="Google Shape;144;p16"/>
            <p:cNvSpPr/>
            <p:nvPr/>
          </p:nvSpPr>
          <p:spPr>
            <a:xfrm>
              <a:off x="837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145" name="Google Shape;145;p16"/>
            <p:cNvSpPr/>
            <p:nvPr/>
          </p:nvSpPr>
          <p:spPr>
            <a:xfrm>
              <a:off x="1191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146" name="Google Shape;146;p16"/>
            <p:cNvSpPr/>
            <p:nvPr/>
          </p:nvSpPr>
          <p:spPr>
            <a:xfrm>
              <a:off x="837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147" name="Google Shape;147;p16"/>
            <p:cNvSpPr/>
            <p:nvPr/>
          </p:nvSpPr>
          <p:spPr>
            <a:xfrm>
              <a:off x="1191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148" name="Google Shape;148;p16"/>
            <p:cNvSpPr/>
            <p:nvPr/>
          </p:nvSpPr>
          <p:spPr>
            <a:xfrm>
              <a:off x="1545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149" name="Google Shape;149;p16"/>
            <p:cNvSpPr/>
            <p:nvPr/>
          </p:nvSpPr>
          <p:spPr>
            <a:xfrm>
              <a:off x="1899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150" name="Google Shape;150;p16"/>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151" name="Google Shape;151;p16"/>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152" name="Google Shape;152;p16"/>
            <p:cNvSpPr/>
            <p:nvPr/>
          </p:nvSpPr>
          <p:spPr>
            <a:xfrm>
              <a:off x="1545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153" name="Google Shape;153;p16"/>
            <p:cNvSpPr/>
            <p:nvPr/>
          </p:nvSpPr>
          <p:spPr>
            <a:xfrm>
              <a:off x="1899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154" name="Google Shape;154;p16"/>
            <p:cNvSpPr/>
            <p:nvPr/>
          </p:nvSpPr>
          <p:spPr>
            <a:xfrm>
              <a:off x="1545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155" name="Google Shape;155;p16"/>
            <p:cNvSpPr/>
            <p:nvPr/>
          </p:nvSpPr>
          <p:spPr>
            <a:xfrm>
              <a:off x="1899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grpSp>
      <p:grpSp>
        <p:nvGrpSpPr>
          <p:cNvPr id="156" name="Google Shape;156;p16"/>
          <p:cNvGrpSpPr/>
          <p:nvPr/>
        </p:nvGrpSpPr>
        <p:grpSpPr>
          <a:xfrm>
            <a:off x="6844200" y="2248525"/>
            <a:ext cx="1416000" cy="1321200"/>
            <a:chOff x="837700" y="2265350"/>
            <a:chExt cx="1416000" cy="1321200"/>
          </a:xfrm>
        </p:grpSpPr>
        <p:sp>
          <p:nvSpPr>
            <p:cNvPr id="157" name="Google Shape;157;p16"/>
            <p:cNvSpPr/>
            <p:nvPr/>
          </p:nvSpPr>
          <p:spPr>
            <a:xfrm>
              <a:off x="837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7</a:t>
              </a:r>
              <a:endParaRPr sz="700">
                <a:latin typeface="Ubuntu"/>
                <a:ea typeface="Ubuntu"/>
                <a:cs typeface="Ubuntu"/>
                <a:sym typeface="Ubuntu"/>
              </a:endParaRPr>
            </a:p>
          </p:txBody>
        </p:sp>
        <p:sp>
          <p:nvSpPr>
            <p:cNvPr id="158" name="Google Shape;158;p16"/>
            <p:cNvSpPr/>
            <p:nvPr/>
          </p:nvSpPr>
          <p:spPr>
            <a:xfrm>
              <a:off x="1191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0</a:t>
              </a:r>
              <a:endParaRPr sz="700">
                <a:latin typeface="Ubuntu"/>
                <a:ea typeface="Ubuntu"/>
                <a:cs typeface="Ubuntu"/>
                <a:sym typeface="Ubuntu"/>
              </a:endParaRPr>
            </a:p>
          </p:txBody>
        </p:sp>
        <p:sp>
          <p:nvSpPr>
            <p:cNvPr id="159" name="Google Shape;159;p16"/>
            <p:cNvSpPr/>
            <p:nvPr/>
          </p:nvSpPr>
          <p:spPr>
            <a:xfrm>
              <a:off x="837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7</a:t>
              </a:r>
              <a:endParaRPr sz="700">
                <a:latin typeface="Ubuntu"/>
                <a:ea typeface="Ubuntu"/>
                <a:cs typeface="Ubuntu"/>
                <a:sym typeface="Ubuntu"/>
              </a:endParaRPr>
            </a:p>
          </p:txBody>
        </p:sp>
        <p:sp>
          <p:nvSpPr>
            <p:cNvPr id="160" name="Google Shape;160;p16"/>
            <p:cNvSpPr/>
            <p:nvPr/>
          </p:nvSpPr>
          <p:spPr>
            <a:xfrm>
              <a:off x="1191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161" name="Google Shape;161;p16"/>
            <p:cNvSpPr/>
            <p:nvPr/>
          </p:nvSpPr>
          <p:spPr>
            <a:xfrm>
              <a:off x="837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100</a:t>
              </a:r>
              <a:endParaRPr sz="700">
                <a:latin typeface="Ubuntu"/>
                <a:ea typeface="Ubuntu"/>
                <a:cs typeface="Ubuntu"/>
                <a:sym typeface="Ubuntu"/>
              </a:endParaRPr>
            </a:p>
          </p:txBody>
        </p:sp>
        <p:sp>
          <p:nvSpPr>
            <p:cNvPr id="162" name="Google Shape;162;p16"/>
            <p:cNvSpPr/>
            <p:nvPr/>
          </p:nvSpPr>
          <p:spPr>
            <a:xfrm>
              <a:off x="1191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163" name="Google Shape;163;p16"/>
            <p:cNvSpPr/>
            <p:nvPr/>
          </p:nvSpPr>
          <p:spPr>
            <a:xfrm>
              <a:off x="837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100</a:t>
              </a:r>
              <a:endParaRPr sz="700">
                <a:latin typeface="Ubuntu"/>
                <a:ea typeface="Ubuntu"/>
                <a:cs typeface="Ubuntu"/>
                <a:sym typeface="Ubuntu"/>
              </a:endParaRPr>
            </a:p>
          </p:txBody>
        </p:sp>
        <p:sp>
          <p:nvSpPr>
            <p:cNvPr id="164" name="Google Shape;164;p16"/>
            <p:cNvSpPr/>
            <p:nvPr/>
          </p:nvSpPr>
          <p:spPr>
            <a:xfrm>
              <a:off x="1191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165" name="Google Shape;165;p16"/>
            <p:cNvSpPr/>
            <p:nvPr/>
          </p:nvSpPr>
          <p:spPr>
            <a:xfrm>
              <a:off x="1545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0</a:t>
              </a:r>
              <a:endParaRPr sz="700">
                <a:latin typeface="Ubuntu"/>
                <a:ea typeface="Ubuntu"/>
                <a:cs typeface="Ubuntu"/>
                <a:sym typeface="Ubuntu"/>
              </a:endParaRPr>
            </a:p>
          </p:txBody>
        </p:sp>
        <p:sp>
          <p:nvSpPr>
            <p:cNvPr id="166" name="Google Shape;166;p16"/>
            <p:cNvSpPr/>
            <p:nvPr/>
          </p:nvSpPr>
          <p:spPr>
            <a:xfrm>
              <a:off x="1899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0</a:t>
              </a:r>
              <a:endParaRPr sz="700">
                <a:latin typeface="Ubuntu"/>
                <a:ea typeface="Ubuntu"/>
                <a:cs typeface="Ubuntu"/>
                <a:sym typeface="Ubuntu"/>
              </a:endParaRPr>
            </a:p>
          </p:txBody>
        </p:sp>
        <p:sp>
          <p:nvSpPr>
            <p:cNvPr id="167" name="Google Shape;167;p16"/>
            <p:cNvSpPr/>
            <p:nvPr/>
          </p:nvSpPr>
          <p:spPr>
            <a:xfrm>
              <a:off x="1545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168" name="Google Shape;168;p16"/>
            <p:cNvSpPr/>
            <p:nvPr/>
          </p:nvSpPr>
          <p:spPr>
            <a:xfrm>
              <a:off x="1899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169" name="Google Shape;169;p16"/>
            <p:cNvSpPr/>
            <p:nvPr/>
          </p:nvSpPr>
          <p:spPr>
            <a:xfrm>
              <a:off x="1545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170" name="Google Shape;170;p16"/>
            <p:cNvSpPr/>
            <p:nvPr/>
          </p:nvSpPr>
          <p:spPr>
            <a:xfrm>
              <a:off x="1899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171" name="Google Shape;171;p16"/>
            <p:cNvSpPr/>
            <p:nvPr/>
          </p:nvSpPr>
          <p:spPr>
            <a:xfrm>
              <a:off x="1545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172" name="Google Shape;172;p16"/>
            <p:cNvSpPr/>
            <p:nvPr/>
          </p:nvSpPr>
          <p:spPr>
            <a:xfrm>
              <a:off x="1899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grpSp>
      <p:grpSp>
        <p:nvGrpSpPr>
          <p:cNvPr id="173" name="Google Shape;173;p16"/>
          <p:cNvGrpSpPr/>
          <p:nvPr/>
        </p:nvGrpSpPr>
        <p:grpSpPr>
          <a:xfrm>
            <a:off x="7202175" y="2579750"/>
            <a:ext cx="1416000" cy="1321200"/>
            <a:chOff x="837700" y="2265350"/>
            <a:chExt cx="1416000" cy="1321200"/>
          </a:xfrm>
        </p:grpSpPr>
        <p:sp>
          <p:nvSpPr>
            <p:cNvPr id="174" name="Google Shape;174;p16"/>
            <p:cNvSpPr/>
            <p:nvPr/>
          </p:nvSpPr>
          <p:spPr>
            <a:xfrm>
              <a:off x="837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175" name="Google Shape;175;p16"/>
            <p:cNvSpPr/>
            <p:nvPr/>
          </p:nvSpPr>
          <p:spPr>
            <a:xfrm>
              <a:off x="1191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176" name="Google Shape;176;p16"/>
            <p:cNvSpPr/>
            <p:nvPr/>
          </p:nvSpPr>
          <p:spPr>
            <a:xfrm>
              <a:off x="837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177" name="Google Shape;177;p16"/>
            <p:cNvSpPr/>
            <p:nvPr/>
          </p:nvSpPr>
          <p:spPr>
            <a:xfrm>
              <a:off x="1191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178" name="Google Shape;178;p16"/>
            <p:cNvSpPr/>
            <p:nvPr/>
          </p:nvSpPr>
          <p:spPr>
            <a:xfrm>
              <a:off x="837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179" name="Google Shape;179;p16"/>
            <p:cNvSpPr/>
            <p:nvPr/>
          </p:nvSpPr>
          <p:spPr>
            <a:xfrm>
              <a:off x="1191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sp>
          <p:nvSpPr>
            <p:cNvPr id="180" name="Google Shape;180;p16"/>
            <p:cNvSpPr/>
            <p:nvPr/>
          </p:nvSpPr>
          <p:spPr>
            <a:xfrm>
              <a:off x="837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181" name="Google Shape;181;p16"/>
            <p:cNvSpPr/>
            <p:nvPr/>
          </p:nvSpPr>
          <p:spPr>
            <a:xfrm>
              <a:off x="1191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sp>
          <p:nvSpPr>
            <p:cNvPr id="182" name="Google Shape;182;p16"/>
            <p:cNvSpPr/>
            <p:nvPr/>
          </p:nvSpPr>
          <p:spPr>
            <a:xfrm>
              <a:off x="1545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183" name="Google Shape;183;p16"/>
            <p:cNvSpPr/>
            <p:nvPr/>
          </p:nvSpPr>
          <p:spPr>
            <a:xfrm>
              <a:off x="1899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184" name="Google Shape;184;p16"/>
            <p:cNvSpPr/>
            <p:nvPr/>
          </p:nvSpPr>
          <p:spPr>
            <a:xfrm>
              <a:off x="1545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185" name="Google Shape;185;p16"/>
            <p:cNvSpPr/>
            <p:nvPr/>
          </p:nvSpPr>
          <p:spPr>
            <a:xfrm>
              <a:off x="1899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186" name="Google Shape;186;p16"/>
            <p:cNvSpPr/>
            <p:nvPr/>
          </p:nvSpPr>
          <p:spPr>
            <a:xfrm>
              <a:off x="1545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187" name="Google Shape;187;p16"/>
            <p:cNvSpPr/>
            <p:nvPr/>
          </p:nvSpPr>
          <p:spPr>
            <a:xfrm>
              <a:off x="1899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188" name="Google Shape;188;p16"/>
            <p:cNvSpPr/>
            <p:nvPr/>
          </p:nvSpPr>
          <p:spPr>
            <a:xfrm>
              <a:off x="1545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sp>
          <p:nvSpPr>
            <p:cNvPr id="189" name="Google Shape;189;p16"/>
            <p:cNvSpPr/>
            <p:nvPr/>
          </p:nvSpPr>
          <p:spPr>
            <a:xfrm>
              <a:off x="1899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grpSp>
      <p:sp>
        <p:nvSpPr>
          <p:cNvPr id="190" name="Google Shape;190;p16"/>
          <p:cNvSpPr txBox="1"/>
          <p:nvPr/>
        </p:nvSpPr>
        <p:spPr>
          <a:xfrm>
            <a:off x="4480750" y="1528300"/>
            <a:ext cx="40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a:t>
            </a:r>
            <a:endParaRPr>
              <a:latin typeface="Ubuntu"/>
              <a:ea typeface="Ubuntu"/>
              <a:cs typeface="Ubuntu"/>
              <a:sym typeface="Ubuntu"/>
            </a:endParaRPr>
          </a:p>
        </p:txBody>
      </p:sp>
      <p:sp>
        <p:nvSpPr>
          <p:cNvPr id="191" name="Google Shape;191;p16"/>
          <p:cNvSpPr txBox="1"/>
          <p:nvPr/>
        </p:nvSpPr>
        <p:spPr>
          <a:xfrm>
            <a:off x="4837625" y="1863625"/>
            <a:ext cx="40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G</a:t>
            </a:r>
            <a:endParaRPr>
              <a:latin typeface="Ubuntu"/>
              <a:ea typeface="Ubuntu"/>
              <a:cs typeface="Ubuntu"/>
              <a:sym typeface="Ubuntu"/>
            </a:endParaRPr>
          </a:p>
        </p:txBody>
      </p:sp>
      <p:sp>
        <p:nvSpPr>
          <p:cNvPr id="192" name="Google Shape;192;p16"/>
          <p:cNvSpPr txBox="1"/>
          <p:nvPr/>
        </p:nvSpPr>
        <p:spPr>
          <a:xfrm>
            <a:off x="5219600" y="2188350"/>
            <a:ext cx="40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t>
            </a:r>
            <a:endParaRPr>
              <a:latin typeface="Ubuntu"/>
              <a:ea typeface="Ubuntu"/>
              <a:cs typeface="Ubuntu"/>
              <a:sym typeface="Ubuntu"/>
            </a:endParaRPr>
          </a:p>
        </p:txBody>
      </p:sp>
      <p:sp>
        <p:nvSpPr>
          <p:cNvPr id="193" name="Google Shape;193;p16"/>
          <p:cNvSpPr txBox="1"/>
          <p:nvPr/>
        </p:nvSpPr>
        <p:spPr>
          <a:xfrm>
            <a:off x="727800" y="3509550"/>
            <a:ext cx="15846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2D</a:t>
            </a:r>
            <a:endParaRPr>
              <a:latin typeface="Ubuntu"/>
              <a:ea typeface="Ubuntu"/>
              <a:cs typeface="Ubuntu"/>
              <a:sym typeface="Ubuntu"/>
            </a:endParaRPr>
          </a:p>
        </p:txBody>
      </p:sp>
      <p:sp>
        <p:nvSpPr>
          <p:cNvPr id="194" name="Google Shape;194;p16"/>
          <p:cNvSpPr txBox="1"/>
          <p:nvPr/>
        </p:nvSpPr>
        <p:spPr>
          <a:xfrm>
            <a:off x="3465850" y="3909150"/>
            <a:ext cx="21309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3</a:t>
            </a:r>
            <a:r>
              <a:rPr lang="en">
                <a:latin typeface="Ubuntu"/>
                <a:ea typeface="Ubuntu"/>
                <a:cs typeface="Ubuntu"/>
                <a:sym typeface="Ubuntu"/>
              </a:rPr>
              <a:t>D</a:t>
            </a:r>
            <a:endParaRPr>
              <a:latin typeface="Ubuntu"/>
              <a:ea typeface="Ubuntu"/>
              <a:cs typeface="Ubuntu"/>
              <a:sym typeface="Ubuntu"/>
            </a:endParaRPr>
          </a:p>
        </p:txBody>
      </p:sp>
      <p:cxnSp>
        <p:nvCxnSpPr>
          <p:cNvPr id="195" name="Google Shape;195;p16"/>
          <p:cNvCxnSpPr/>
          <p:nvPr/>
        </p:nvCxnSpPr>
        <p:spPr>
          <a:xfrm flipH="1" rot="10800000">
            <a:off x="666975" y="2029250"/>
            <a:ext cx="1574700" cy="6300"/>
          </a:xfrm>
          <a:prstGeom prst="straightConnector1">
            <a:avLst/>
          </a:prstGeom>
          <a:noFill/>
          <a:ln cap="flat" cmpd="sng" w="28575">
            <a:solidFill>
              <a:schemeClr val="dk2"/>
            </a:solidFill>
            <a:prstDash val="solid"/>
            <a:round/>
            <a:headEnd len="med" w="med" type="none"/>
            <a:tailEnd len="med" w="med" type="triangle"/>
          </a:ln>
        </p:spPr>
      </p:cxnSp>
      <p:cxnSp>
        <p:nvCxnSpPr>
          <p:cNvPr id="196" name="Google Shape;196;p16"/>
          <p:cNvCxnSpPr/>
          <p:nvPr/>
        </p:nvCxnSpPr>
        <p:spPr>
          <a:xfrm flipH="1">
            <a:off x="660675" y="2029250"/>
            <a:ext cx="6300" cy="1439700"/>
          </a:xfrm>
          <a:prstGeom prst="straightConnector1">
            <a:avLst/>
          </a:prstGeom>
          <a:noFill/>
          <a:ln cap="flat" cmpd="sng" w="28575">
            <a:solidFill>
              <a:schemeClr val="dk2"/>
            </a:solidFill>
            <a:prstDash val="solid"/>
            <a:round/>
            <a:headEnd len="med" w="med" type="none"/>
            <a:tailEnd len="med" w="med" type="triangle"/>
          </a:ln>
        </p:spPr>
      </p:cxnSp>
      <p:sp>
        <p:nvSpPr>
          <p:cNvPr id="197" name="Google Shape;197;p16"/>
          <p:cNvSpPr txBox="1"/>
          <p:nvPr/>
        </p:nvSpPr>
        <p:spPr>
          <a:xfrm>
            <a:off x="6486750" y="3894450"/>
            <a:ext cx="21309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color intensity</a:t>
            </a:r>
            <a:endParaRPr>
              <a:latin typeface="Ubuntu"/>
              <a:ea typeface="Ubuntu"/>
              <a:cs typeface="Ubuntu"/>
              <a:sym typeface="Ubuntu"/>
            </a:endParaRPr>
          </a:p>
        </p:txBody>
      </p:sp>
      <p:cxnSp>
        <p:nvCxnSpPr>
          <p:cNvPr id="198" name="Google Shape;198;p16"/>
          <p:cNvCxnSpPr/>
          <p:nvPr/>
        </p:nvCxnSpPr>
        <p:spPr>
          <a:xfrm flipH="1" rot="10800000">
            <a:off x="3350825" y="1743500"/>
            <a:ext cx="1170300" cy="2700"/>
          </a:xfrm>
          <a:prstGeom prst="straightConnector1">
            <a:avLst/>
          </a:prstGeom>
          <a:noFill/>
          <a:ln cap="flat" cmpd="sng" w="28575">
            <a:solidFill>
              <a:schemeClr val="dk2"/>
            </a:solidFill>
            <a:prstDash val="solid"/>
            <a:round/>
            <a:headEnd len="med" w="med" type="none"/>
            <a:tailEnd len="med" w="med" type="triangle"/>
          </a:ln>
        </p:spPr>
      </p:cxnSp>
      <p:cxnSp>
        <p:nvCxnSpPr>
          <p:cNvPr id="199" name="Google Shape;199;p16"/>
          <p:cNvCxnSpPr/>
          <p:nvPr/>
        </p:nvCxnSpPr>
        <p:spPr>
          <a:xfrm flipH="1">
            <a:off x="3346375" y="1743575"/>
            <a:ext cx="6300" cy="1439700"/>
          </a:xfrm>
          <a:prstGeom prst="straightConnector1">
            <a:avLst/>
          </a:prstGeom>
          <a:noFill/>
          <a:ln cap="flat" cmpd="sng" w="28575">
            <a:solidFill>
              <a:schemeClr val="dk2"/>
            </a:solidFill>
            <a:prstDash val="solid"/>
            <a:round/>
            <a:headEnd len="med" w="med" type="none"/>
            <a:tailEnd len="med" w="med" type="triangle"/>
          </a:ln>
        </p:spPr>
      </p:cxnSp>
      <p:cxnSp>
        <p:nvCxnSpPr>
          <p:cNvPr id="200" name="Google Shape;200;p16"/>
          <p:cNvCxnSpPr/>
          <p:nvPr/>
        </p:nvCxnSpPr>
        <p:spPr>
          <a:xfrm>
            <a:off x="3374425" y="1769800"/>
            <a:ext cx="731700" cy="743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space YUV (YCbCr, YPbPr)</a:t>
            </a:r>
            <a:endParaRPr/>
          </a:p>
        </p:txBody>
      </p:sp>
      <p:pic>
        <p:nvPicPr>
          <p:cNvPr descr="Barn-yuv.png" id="1108" name="Google Shape;1108;p52"/>
          <p:cNvPicPr preferRelativeResize="0"/>
          <p:nvPr/>
        </p:nvPicPr>
        <p:blipFill rotWithShape="1">
          <a:blip r:embed="rId3">
            <a:alphaModFix/>
          </a:blip>
          <a:srcRect b="74996" l="0" r="0" t="0"/>
          <a:stretch/>
        </p:blipFill>
        <p:spPr>
          <a:xfrm>
            <a:off x="7112050" y="2105725"/>
            <a:ext cx="1720250" cy="1286050"/>
          </a:xfrm>
          <a:prstGeom prst="rect">
            <a:avLst/>
          </a:prstGeom>
          <a:noFill/>
          <a:ln>
            <a:noFill/>
          </a:ln>
        </p:spPr>
      </p:pic>
      <p:pic>
        <p:nvPicPr>
          <p:cNvPr descr="Barn-yuv.png" id="1109" name="Google Shape;1109;p52"/>
          <p:cNvPicPr preferRelativeResize="0"/>
          <p:nvPr/>
        </p:nvPicPr>
        <p:blipFill rotWithShape="1">
          <a:blip r:embed="rId3">
            <a:alphaModFix/>
          </a:blip>
          <a:srcRect b="49993" l="0" r="0" t="25003"/>
          <a:stretch/>
        </p:blipFill>
        <p:spPr>
          <a:xfrm>
            <a:off x="425200" y="2105725"/>
            <a:ext cx="1720250" cy="1286050"/>
          </a:xfrm>
          <a:prstGeom prst="rect">
            <a:avLst/>
          </a:prstGeom>
          <a:noFill/>
          <a:ln>
            <a:noFill/>
          </a:ln>
        </p:spPr>
      </p:pic>
      <p:pic>
        <p:nvPicPr>
          <p:cNvPr descr="Barn-yuv.png" id="1110" name="Google Shape;1110;p52"/>
          <p:cNvPicPr preferRelativeResize="0"/>
          <p:nvPr/>
        </p:nvPicPr>
        <p:blipFill rotWithShape="1">
          <a:blip r:embed="rId3">
            <a:alphaModFix/>
          </a:blip>
          <a:srcRect b="25218" l="0" r="0" t="49778"/>
          <a:stretch/>
        </p:blipFill>
        <p:spPr>
          <a:xfrm>
            <a:off x="2654150" y="2105725"/>
            <a:ext cx="1720250" cy="1286050"/>
          </a:xfrm>
          <a:prstGeom prst="rect">
            <a:avLst/>
          </a:prstGeom>
          <a:noFill/>
          <a:ln>
            <a:noFill/>
          </a:ln>
        </p:spPr>
      </p:pic>
      <p:pic>
        <p:nvPicPr>
          <p:cNvPr descr="Barn-yuv.png" id="1111" name="Google Shape;1111;p52"/>
          <p:cNvPicPr preferRelativeResize="0"/>
          <p:nvPr/>
        </p:nvPicPr>
        <p:blipFill rotWithShape="1">
          <a:blip r:embed="rId3">
            <a:alphaModFix/>
          </a:blip>
          <a:srcRect b="0" l="0" r="0" t="74996"/>
          <a:stretch/>
        </p:blipFill>
        <p:spPr>
          <a:xfrm>
            <a:off x="4883100" y="2105725"/>
            <a:ext cx="1720250" cy="1286050"/>
          </a:xfrm>
          <a:prstGeom prst="rect">
            <a:avLst/>
          </a:prstGeom>
          <a:noFill/>
          <a:ln>
            <a:noFill/>
          </a:ln>
        </p:spPr>
      </p:pic>
      <p:pic>
        <p:nvPicPr>
          <p:cNvPr descr="2000px-Eye_open_font_awesome.svg.png" id="1112" name="Google Shape;1112;p52"/>
          <p:cNvPicPr preferRelativeResize="0"/>
          <p:nvPr/>
        </p:nvPicPr>
        <p:blipFill>
          <a:blip r:embed="rId4">
            <a:alphaModFix/>
          </a:blip>
          <a:stretch>
            <a:fillRect/>
          </a:stretch>
        </p:blipFill>
        <p:spPr>
          <a:xfrm>
            <a:off x="776463" y="3391763"/>
            <a:ext cx="1017725" cy="1017725"/>
          </a:xfrm>
          <a:prstGeom prst="rect">
            <a:avLst/>
          </a:prstGeom>
          <a:noFill/>
          <a:ln>
            <a:noFill/>
          </a:ln>
        </p:spPr>
      </p:pic>
      <p:pic>
        <p:nvPicPr>
          <p:cNvPr descr="2000px-Eye_open_font_awesome.svg.png" id="1113" name="Google Shape;1113;p52"/>
          <p:cNvPicPr preferRelativeResize="0"/>
          <p:nvPr/>
        </p:nvPicPr>
        <p:blipFill>
          <a:blip r:embed="rId4">
            <a:alphaModFix amt="22000"/>
          </a:blip>
          <a:stretch>
            <a:fillRect/>
          </a:stretch>
        </p:blipFill>
        <p:spPr>
          <a:xfrm>
            <a:off x="3005400" y="3391763"/>
            <a:ext cx="1017725" cy="1017725"/>
          </a:xfrm>
          <a:prstGeom prst="rect">
            <a:avLst/>
          </a:prstGeom>
          <a:noFill/>
          <a:ln>
            <a:noFill/>
          </a:ln>
        </p:spPr>
      </p:pic>
      <p:pic>
        <p:nvPicPr>
          <p:cNvPr descr="2000px-Eye_open_font_awesome.svg.png" id="1114" name="Google Shape;1114;p52"/>
          <p:cNvPicPr preferRelativeResize="0"/>
          <p:nvPr/>
        </p:nvPicPr>
        <p:blipFill>
          <a:blip r:embed="rId4">
            <a:alphaModFix amt="22000"/>
          </a:blip>
          <a:stretch>
            <a:fillRect/>
          </a:stretch>
        </p:blipFill>
        <p:spPr>
          <a:xfrm>
            <a:off x="5234325" y="3391763"/>
            <a:ext cx="1017725" cy="1017725"/>
          </a:xfrm>
          <a:prstGeom prst="rect">
            <a:avLst/>
          </a:prstGeom>
          <a:noFill/>
          <a:ln>
            <a:noFill/>
          </a:ln>
        </p:spPr>
      </p:pic>
      <p:sp>
        <p:nvSpPr>
          <p:cNvPr id="1115" name="Google Shape;1115;p52"/>
          <p:cNvSpPr txBox="1"/>
          <p:nvPr/>
        </p:nvSpPr>
        <p:spPr>
          <a:xfrm>
            <a:off x="289775" y="1720825"/>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Y (luma)</a:t>
            </a:r>
            <a:endParaRPr>
              <a:latin typeface="Ubuntu"/>
              <a:ea typeface="Ubuntu"/>
              <a:cs typeface="Ubuntu"/>
              <a:sym typeface="Ubuntu"/>
            </a:endParaRPr>
          </a:p>
        </p:txBody>
      </p:sp>
      <p:sp>
        <p:nvSpPr>
          <p:cNvPr id="1116" name="Google Shape;1116;p52"/>
          <p:cNvSpPr txBox="1"/>
          <p:nvPr/>
        </p:nvSpPr>
        <p:spPr>
          <a:xfrm>
            <a:off x="2518725" y="1720825"/>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U</a:t>
            </a:r>
            <a:r>
              <a:rPr lang="en">
                <a:latin typeface="Ubuntu"/>
                <a:ea typeface="Ubuntu"/>
                <a:cs typeface="Ubuntu"/>
                <a:sym typeface="Ubuntu"/>
              </a:rPr>
              <a:t> (chroma blue)</a:t>
            </a:r>
            <a:endParaRPr>
              <a:latin typeface="Ubuntu"/>
              <a:ea typeface="Ubuntu"/>
              <a:cs typeface="Ubuntu"/>
              <a:sym typeface="Ubuntu"/>
            </a:endParaRPr>
          </a:p>
        </p:txBody>
      </p:sp>
      <p:sp>
        <p:nvSpPr>
          <p:cNvPr id="1117" name="Google Shape;1117;p52"/>
          <p:cNvSpPr txBox="1"/>
          <p:nvPr/>
        </p:nvSpPr>
        <p:spPr>
          <a:xfrm>
            <a:off x="4747675" y="1720825"/>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V</a:t>
            </a:r>
            <a:r>
              <a:rPr lang="en">
                <a:latin typeface="Ubuntu"/>
                <a:ea typeface="Ubuntu"/>
                <a:cs typeface="Ubuntu"/>
                <a:sym typeface="Ubuntu"/>
              </a:rPr>
              <a:t> (chroma red)</a:t>
            </a:r>
            <a:endParaRPr>
              <a:latin typeface="Ubuntu"/>
              <a:ea typeface="Ubuntu"/>
              <a:cs typeface="Ubuntu"/>
              <a:sym typeface="Ubuntu"/>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descr="YCbCr.GIF" id="1122" name="Google Shape;1122;p53"/>
          <p:cNvPicPr preferRelativeResize="0"/>
          <p:nvPr/>
        </p:nvPicPr>
        <p:blipFill>
          <a:blip r:embed="rId3">
            <a:alphaModFix/>
          </a:blip>
          <a:stretch>
            <a:fillRect/>
          </a:stretch>
        </p:blipFill>
        <p:spPr>
          <a:xfrm>
            <a:off x="2322900" y="322650"/>
            <a:ext cx="4498200" cy="4498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54"/>
          <p:cNvSpPr txBox="1"/>
          <p:nvPr>
            <p:ph idx="1" type="body"/>
          </p:nvPr>
        </p:nvSpPr>
        <p:spPr>
          <a:xfrm>
            <a:off x="311700" y="287250"/>
            <a:ext cx="8770200" cy="456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t>From RGB to YCbCr</a:t>
            </a:r>
            <a:endParaRPr sz="2800"/>
          </a:p>
          <a:p>
            <a:pPr indent="0" lvl="0" marL="0" rtl="0" algn="l">
              <a:lnSpc>
                <a:spcPct val="100000"/>
              </a:lnSpc>
              <a:spcBef>
                <a:spcPts val="1600"/>
              </a:spcBef>
              <a:spcAft>
                <a:spcPts val="0"/>
              </a:spcAft>
              <a:buClr>
                <a:schemeClr val="dk1"/>
              </a:buClr>
              <a:buSzPts val="1100"/>
              <a:buFont typeface="Arial"/>
              <a:buNone/>
            </a:pPr>
            <a:r>
              <a:rPr b="1" lang="en" sz="2200"/>
              <a:t>Y</a:t>
            </a:r>
            <a:r>
              <a:rPr lang="en" sz="2200"/>
              <a:t> = 0.299</a:t>
            </a:r>
            <a:r>
              <a:rPr lang="en" sz="2200">
                <a:solidFill>
                  <a:srgbClr val="FF0000"/>
                </a:solidFill>
              </a:rPr>
              <a:t>R</a:t>
            </a:r>
            <a:r>
              <a:rPr lang="en" sz="2200"/>
              <a:t> + 0.587</a:t>
            </a:r>
            <a:r>
              <a:rPr lang="en" sz="2200">
                <a:solidFill>
                  <a:srgbClr val="6AA84F"/>
                </a:solidFill>
              </a:rPr>
              <a:t>G</a:t>
            </a:r>
            <a:r>
              <a:rPr lang="en" sz="2200"/>
              <a:t> + 0.114</a:t>
            </a:r>
            <a:r>
              <a:rPr lang="en" sz="2200">
                <a:solidFill>
                  <a:srgbClr val="0000FF"/>
                </a:solidFill>
              </a:rPr>
              <a:t>B</a:t>
            </a:r>
            <a:r>
              <a:rPr lang="en" sz="2200"/>
              <a:t>   </a:t>
            </a:r>
            <a:endParaRPr sz="2200"/>
          </a:p>
          <a:p>
            <a:pPr indent="0" lvl="0" marL="0" rtl="0" algn="l">
              <a:lnSpc>
                <a:spcPct val="100000"/>
              </a:lnSpc>
              <a:spcBef>
                <a:spcPts val="1600"/>
              </a:spcBef>
              <a:spcAft>
                <a:spcPts val="0"/>
              </a:spcAft>
              <a:buClr>
                <a:schemeClr val="dk1"/>
              </a:buClr>
              <a:buSzPts val="1100"/>
              <a:buFont typeface="Arial"/>
              <a:buNone/>
            </a:pPr>
            <a:r>
              <a:rPr lang="en" sz="2200"/>
              <a:t>C</a:t>
            </a:r>
            <a:r>
              <a:rPr b="1" baseline="-25000" lang="en" sz="2200">
                <a:solidFill>
                  <a:srgbClr val="0000FF"/>
                </a:solidFill>
              </a:rPr>
              <a:t>b</a:t>
            </a:r>
            <a:r>
              <a:rPr lang="en" sz="2200"/>
              <a:t> = 0.564(</a:t>
            </a:r>
            <a:r>
              <a:rPr lang="en" sz="2200">
                <a:solidFill>
                  <a:srgbClr val="0000FF"/>
                </a:solidFill>
              </a:rPr>
              <a:t>B</a:t>
            </a:r>
            <a:r>
              <a:rPr lang="en" sz="2200"/>
              <a:t> - Y)      |       C</a:t>
            </a:r>
            <a:r>
              <a:rPr b="1" baseline="-25000" lang="en" sz="2200">
                <a:solidFill>
                  <a:srgbClr val="FF0000"/>
                </a:solidFill>
              </a:rPr>
              <a:t>r</a:t>
            </a:r>
            <a:r>
              <a:rPr lang="en" sz="2200"/>
              <a:t> = 0.713(</a:t>
            </a:r>
            <a:r>
              <a:rPr lang="en" sz="2200">
                <a:solidFill>
                  <a:srgbClr val="FF0000"/>
                </a:solidFill>
              </a:rPr>
              <a:t>R</a:t>
            </a:r>
            <a:r>
              <a:rPr lang="en" sz="2200"/>
              <a:t> - Y)</a:t>
            </a:r>
            <a:endParaRPr sz="2200"/>
          </a:p>
          <a:p>
            <a:pPr indent="0" lvl="0" marL="0" rtl="0" algn="l">
              <a:lnSpc>
                <a:spcPct val="100000"/>
              </a:lnSpc>
              <a:spcBef>
                <a:spcPts val="1600"/>
              </a:spcBef>
              <a:spcAft>
                <a:spcPts val="0"/>
              </a:spcAft>
              <a:buClr>
                <a:schemeClr val="dk1"/>
              </a:buClr>
              <a:buSzPts val="1100"/>
              <a:buFont typeface="Arial"/>
              <a:buNone/>
            </a:pPr>
            <a:r>
              <a:t/>
            </a:r>
            <a:endParaRPr sz="2200"/>
          </a:p>
          <a:p>
            <a:pPr indent="0" lvl="0" marL="0" rtl="0" algn="l">
              <a:lnSpc>
                <a:spcPct val="100000"/>
              </a:lnSpc>
              <a:spcBef>
                <a:spcPts val="1600"/>
              </a:spcBef>
              <a:spcAft>
                <a:spcPts val="0"/>
              </a:spcAft>
              <a:buClr>
                <a:schemeClr val="dk1"/>
              </a:buClr>
              <a:buSzPts val="1100"/>
              <a:buFont typeface="Arial"/>
              <a:buNone/>
            </a:pPr>
            <a:r>
              <a:rPr lang="en" sz="2800"/>
              <a:t>From YCbCr to RGB</a:t>
            </a:r>
            <a:endParaRPr sz="2800"/>
          </a:p>
          <a:p>
            <a:pPr indent="0" lvl="0" marL="0" rtl="0" algn="l">
              <a:lnSpc>
                <a:spcPct val="100000"/>
              </a:lnSpc>
              <a:spcBef>
                <a:spcPts val="1600"/>
              </a:spcBef>
              <a:spcAft>
                <a:spcPts val="0"/>
              </a:spcAft>
              <a:buClr>
                <a:schemeClr val="dk1"/>
              </a:buClr>
              <a:buSzPts val="1100"/>
              <a:buFont typeface="Arial"/>
              <a:buNone/>
            </a:pPr>
            <a:r>
              <a:rPr lang="en" sz="2200">
                <a:solidFill>
                  <a:srgbClr val="FF0000"/>
                </a:solidFill>
              </a:rPr>
              <a:t>R</a:t>
            </a:r>
            <a:r>
              <a:rPr lang="en" sz="2200"/>
              <a:t> = </a:t>
            </a:r>
            <a:r>
              <a:rPr b="1" lang="en" sz="2200"/>
              <a:t>Y</a:t>
            </a:r>
            <a:r>
              <a:rPr lang="en" sz="2200"/>
              <a:t> + 1.402C</a:t>
            </a:r>
            <a:r>
              <a:rPr baseline="-25000" lang="en" sz="2200">
                <a:solidFill>
                  <a:srgbClr val="FF0000"/>
                </a:solidFill>
              </a:rPr>
              <a:t>r  </a:t>
            </a:r>
            <a:r>
              <a:rPr lang="en" sz="2200"/>
              <a:t>   |     </a:t>
            </a:r>
            <a:r>
              <a:rPr lang="en" sz="2200">
                <a:solidFill>
                  <a:srgbClr val="0000FF"/>
                </a:solidFill>
              </a:rPr>
              <a:t>B</a:t>
            </a:r>
            <a:r>
              <a:rPr lang="en" sz="2200"/>
              <a:t> = </a:t>
            </a:r>
            <a:r>
              <a:rPr b="1" lang="en" sz="2200"/>
              <a:t>Y</a:t>
            </a:r>
            <a:r>
              <a:rPr lang="en" sz="2200"/>
              <a:t> + 1.772C</a:t>
            </a:r>
            <a:r>
              <a:rPr baseline="-25000" lang="en" sz="2200">
                <a:solidFill>
                  <a:srgbClr val="0000FF"/>
                </a:solidFill>
              </a:rPr>
              <a:t>b</a:t>
            </a:r>
            <a:r>
              <a:rPr lang="en" sz="2200"/>
              <a:t>  |   </a:t>
            </a:r>
            <a:r>
              <a:rPr lang="en" sz="2200">
                <a:solidFill>
                  <a:srgbClr val="6AA84F"/>
                </a:solidFill>
              </a:rPr>
              <a:t>G</a:t>
            </a:r>
            <a:r>
              <a:rPr lang="en" sz="2200"/>
              <a:t> = </a:t>
            </a:r>
            <a:r>
              <a:rPr b="1" lang="en" sz="2200"/>
              <a:t>Y</a:t>
            </a:r>
            <a:r>
              <a:rPr lang="en" sz="2200"/>
              <a:t> - 0.344C</a:t>
            </a:r>
            <a:r>
              <a:rPr baseline="-25000" lang="en" sz="2200">
                <a:solidFill>
                  <a:srgbClr val="0000FF"/>
                </a:solidFill>
              </a:rPr>
              <a:t>b</a:t>
            </a:r>
            <a:r>
              <a:rPr lang="en" sz="2200"/>
              <a:t> - 0.714C</a:t>
            </a:r>
            <a:r>
              <a:rPr baseline="-25000" lang="en" sz="2200">
                <a:solidFill>
                  <a:srgbClr val="FF0000"/>
                </a:solidFill>
              </a:rPr>
              <a:t>r</a:t>
            </a:r>
            <a:r>
              <a:rPr baseline="-25000" lang="en" sz="2200"/>
              <a:t>                                           </a:t>
            </a:r>
            <a:r>
              <a:rPr lang="en" sz="2200"/>
              <a:t>                                                         </a:t>
            </a:r>
            <a:endParaRPr sz="2200"/>
          </a:p>
          <a:p>
            <a:pPr indent="0" lvl="0" marL="0" rtl="0" algn="l">
              <a:lnSpc>
                <a:spcPct val="100000"/>
              </a:lnSpc>
              <a:spcBef>
                <a:spcPts val="1600"/>
              </a:spcBef>
              <a:spcAft>
                <a:spcPts val="0"/>
              </a:spcAft>
              <a:buNone/>
            </a:pPr>
            <a:r>
              <a:t/>
            </a:r>
            <a:endParaRPr i="1" sz="2200"/>
          </a:p>
          <a:p>
            <a:pPr indent="0" lvl="0" marL="0" rtl="0" algn="l">
              <a:lnSpc>
                <a:spcPct val="100000"/>
              </a:lnSpc>
              <a:spcBef>
                <a:spcPts val="1600"/>
              </a:spcBef>
              <a:spcAft>
                <a:spcPts val="1600"/>
              </a:spcAft>
              <a:buNone/>
            </a:pPr>
            <a:r>
              <a:rPr i="1" lang="en" sz="1400"/>
              <a:t>*ITU-R BT.601-7</a:t>
            </a:r>
            <a:endParaRPr i="1"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RGB to YCbCr</a:t>
            </a:r>
            <a:endParaRPr/>
          </a:p>
        </p:txBody>
      </p:sp>
      <p:sp>
        <p:nvSpPr>
          <p:cNvPr id="1133" name="Google Shape;1133;p55"/>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depends on the recommendation / </a:t>
            </a:r>
            <a:r>
              <a:rPr b="1" lang="en"/>
              <a:t>standards</a:t>
            </a:r>
            <a:r>
              <a:rPr lang="en"/>
              <a:t> from </a:t>
            </a:r>
            <a:r>
              <a:rPr b="1" lang="en"/>
              <a:t>groups.</a:t>
            </a:r>
            <a:endParaRPr b="1"/>
          </a:p>
        </p:txBody>
      </p:sp>
      <p:graphicFrame>
        <p:nvGraphicFramePr>
          <p:cNvPr id="1134" name="Google Shape;1134;p55"/>
          <p:cNvGraphicFramePr/>
          <p:nvPr/>
        </p:nvGraphicFramePr>
        <p:xfrm>
          <a:off x="952500" y="2438075"/>
          <a:ext cx="3000000" cy="3000000"/>
        </p:xfrm>
        <a:graphic>
          <a:graphicData uri="http://schemas.openxmlformats.org/drawingml/2006/table">
            <a:tbl>
              <a:tblPr>
                <a:noFill/>
                <a:tableStyleId>{F5BBB467-2E66-49A4-B273-99DB0CE12A95}</a:tableStyleId>
              </a:tblPr>
              <a:tblGrid>
                <a:gridCol w="1809750"/>
                <a:gridCol w="2234500"/>
                <a:gridCol w="1385000"/>
                <a:gridCol w="1809750"/>
              </a:tblGrid>
              <a:tr h="381000">
                <a:tc>
                  <a:txBody>
                    <a:bodyPr/>
                    <a:lstStyle/>
                    <a:p>
                      <a:pPr indent="0" lvl="0" marL="0" rtl="0" algn="l">
                        <a:spcBef>
                          <a:spcPts val="0"/>
                        </a:spcBef>
                        <a:spcAft>
                          <a:spcPts val="0"/>
                        </a:spcAft>
                        <a:buNone/>
                      </a:pPr>
                      <a:r>
                        <a:rPr lang="en" sz="1200">
                          <a:solidFill>
                            <a:schemeClr val="dk2"/>
                          </a:solidFill>
                          <a:latin typeface="Ubuntu"/>
                          <a:ea typeface="Ubuntu"/>
                          <a:cs typeface="Ubuntu"/>
                          <a:sym typeface="Ubuntu"/>
                        </a:rPr>
                        <a:t>SDTV with BT.601 </a:t>
                      </a:r>
                      <a:endParaRPr sz="1200">
                        <a:solidFill>
                          <a:schemeClr val="dk2"/>
                        </a:solidFill>
                        <a:latin typeface="Ubuntu"/>
                        <a:ea typeface="Ubuntu"/>
                        <a:cs typeface="Ubuntu"/>
                        <a:sym typeface="Ubuntu"/>
                      </a:endParaRPr>
                    </a:p>
                    <a:p>
                      <a:pPr indent="0" lvl="0" marL="0" rtl="0" algn="l">
                        <a:spcBef>
                          <a:spcPts val="0"/>
                        </a:spcBef>
                        <a:spcAft>
                          <a:spcPts val="0"/>
                        </a:spcAft>
                        <a:buNone/>
                      </a:pPr>
                      <a:r>
                        <a:rPr lang="en" sz="1200">
                          <a:solidFill>
                            <a:schemeClr val="dk2"/>
                          </a:solidFill>
                          <a:latin typeface="Ubuntu"/>
                          <a:ea typeface="Ubuntu"/>
                          <a:cs typeface="Ubuntu"/>
                          <a:sym typeface="Ubuntu"/>
                        </a:rPr>
                        <a:t>(</a:t>
                      </a:r>
                      <a:r>
                        <a:rPr b="1" lang="en" sz="1200">
                          <a:solidFill>
                            <a:schemeClr val="dk2"/>
                          </a:solidFill>
                          <a:latin typeface="Ubuntu"/>
                          <a:ea typeface="Ubuntu"/>
                          <a:cs typeface="Ubuntu"/>
                          <a:sym typeface="Ubuntu"/>
                        </a:rPr>
                        <a:t>Rec. 601</a:t>
                      </a:r>
                      <a:r>
                        <a:rPr lang="en" sz="1200">
                          <a:solidFill>
                            <a:schemeClr val="dk2"/>
                          </a:solidFill>
                          <a:latin typeface="Ubuntu"/>
                          <a:ea typeface="Ubuntu"/>
                          <a:cs typeface="Ubuntu"/>
                          <a:sym typeface="Ubuntu"/>
                        </a:rPr>
                        <a:t>)</a:t>
                      </a:r>
                      <a:endParaRPr sz="12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666666"/>
                          </a:solidFill>
                          <a:latin typeface="Ubuntu"/>
                          <a:ea typeface="Ubuntu"/>
                          <a:cs typeface="Ubuntu"/>
                          <a:sym typeface="Ubuntu"/>
                        </a:rPr>
                        <a:t>Y=0.299R+0.587G+0.114B</a:t>
                      </a:r>
                      <a:endParaRPr sz="1000">
                        <a:solidFill>
                          <a:srgbClr val="666666"/>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666666"/>
                          </a:solidFill>
                          <a:latin typeface="Ubuntu"/>
                          <a:ea typeface="Ubuntu"/>
                          <a:cs typeface="Ubuntu"/>
                          <a:sym typeface="Ubuntu"/>
                        </a:rPr>
                        <a:t>U=0.492(B-Y)</a:t>
                      </a:r>
                      <a:endParaRPr sz="1000">
                        <a:solidFill>
                          <a:srgbClr val="666666"/>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666666"/>
                          </a:solidFill>
                          <a:latin typeface="Ubuntu"/>
                          <a:ea typeface="Ubuntu"/>
                          <a:cs typeface="Ubuntu"/>
                          <a:sym typeface="Ubuntu"/>
                        </a:rPr>
                        <a:t>V=0.877(R-Y)</a:t>
                      </a:r>
                      <a:endParaRPr sz="1000">
                        <a:solidFill>
                          <a:srgbClr val="666666"/>
                        </a:solidFill>
                        <a:latin typeface="Ubuntu"/>
                        <a:ea typeface="Ubuntu"/>
                        <a:cs typeface="Ubuntu"/>
                        <a:sym typeface="Ubuntu"/>
                      </a:endParaRPr>
                    </a:p>
                    <a:p>
                      <a:pPr indent="0" lvl="0" marL="0" rtl="0" algn="l">
                        <a:spcBef>
                          <a:spcPts val="0"/>
                        </a:spcBef>
                        <a:spcAft>
                          <a:spcPts val="0"/>
                        </a:spcAft>
                        <a:buNone/>
                      </a:pPr>
                      <a:r>
                        <a:t/>
                      </a:r>
                      <a:endParaRPr sz="1000">
                        <a:solidFill>
                          <a:srgbClr val="666666"/>
                        </a:solidFill>
                        <a:latin typeface="Ubuntu"/>
                        <a:ea typeface="Ubuntu"/>
                        <a:cs typeface="Ubuntu"/>
                        <a:sym typeface="Ubuntu"/>
                      </a:endParaRPr>
                    </a:p>
                  </a:txBody>
                  <a:tcPr marT="91425" marB="91425" marR="91425" marL="91425"/>
                </a:tc>
              </a:tr>
              <a:tr h="381000">
                <a:tc>
                  <a:txBody>
                    <a:bodyPr/>
                    <a:lstStyle/>
                    <a:p>
                      <a:pPr indent="0" lvl="0" marL="0" rtl="0" algn="l">
                        <a:spcBef>
                          <a:spcPts val="0"/>
                        </a:spcBef>
                        <a:spcAft>
                          <a:spcPts val="0"/>
                        </a:spcAft>
                        <a:buNone/>
                      </a:pPr>
                      <a:r>
                        <a:rPr lang="en" sz="1200">
                          <a:solidFill>
                            <a:schemeClr val="dk2"/>
                          </a:solidFill>
                          <a:latin typeface="Ubuntu"/>
                          <a:ea typeface="Ubuntu"/>
                          <a:cs typeface="Ubuntu"/>
                          <a:sym typeface="Ubuntu"/>
                        </a:rPr>
                        <a:t>HDTV with BT.709</a:t>
                      </a:r>
                      <a:endParaRPr sz="1200">
                        <a:solidFill>
                          <a:schemeClr val="dk2"/>
                        </a:solidFill>
                        <a:latin typeface="Ubuntu"/>
                        <a:ea typeface="Ubuntu"/>
                        <a:cs typeface="Ubuntu"/>
                        <a:sym typeface="Ubuntu"/>
                      </a:endParaRPr>
                    </a:p>
                    <a:p>
                      <a:pPr indent="0" lvl="0" marL="0" rtl="0" algn="l">
                        <a:spcBef>
                          <a:spcPts val="0"/>
                        </a:spcBef>
                        <a:spcAft>
                          <a:spcPts val="0"/>
                        </a:spcAft>
                        <a:buNone/>
                      </a:pPr>
                      <a:r>
                        <a:rPr lang="en" sz="1200">
                          <a:solidFill>
                            <a:schemeClr val="dk2"/>
                          </a:solidFill>
                          <a:latin typeface="Ubuntu"/>
                          <a:ea typeface="Ubuntu"/>
                          <a:cs typeface="Ubuntu"/>
                          <a:sym typeface="Ubuntu"/>
                        </a:rPr>
                        <a:t>(</a:t>
                      </a:r>
                      <a:r>
                        <a:rPr b="1" lang="en" sz="1200">
                          <a:solidFill>
                            <a:schemeClr val="dk2"/>
                          </a:solidFill>
                          <a:latin typeface="Ubuntu"/>
                          <a:ea typeface="Ubuntu"/>
                          <a:cs typeface="Ubuntu"/>
                          <a:sym typeface="Ubuntu"/>
                        </a:rPr>
                        <a:t>Rec. 709</a:t>
                      </a:r>
                      <a:r>
                        <a:rPr lang="en" sz="1200">
                          <a:solidFill>
                            <a:schemeClr val="dk2"/>
                          </a:solidFill>
                          <a:latin typeface="Ubuntu"/>
                          <a:ea typeface="Ubuntu"/>
                          <a:cs typeface="Ubuntu"/>
                          <a:sym typeface="Ubuntu"/>
                        </a:rPr>
                        <a:t>)</a:t>
                      </a:r>
                      <a:endParaRPr sz="1200">
                        <a:solidFill>
                          <a:schemeClr val="dk2"/>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666666"/>
                          </a:solidFill>
                          <a:latin typeface="Ubuntu"/>
                          <a:ea typeface="Ubuntu"/>
                          <a:cs typeface="Ubuntu"/>
                          <a:sym typeface="Ubuntu"/>
                        </a:rPr>
                        <a:t>Y=0.2126R+0.7152G+0.0722B</a:t>
                      </a:r>
                      <a:endParaRPr sz="1000">
                        <a:solidFill>
                          <a:srgbClr val="666666"/>
                        </a:solidFill>
                        <a:latin typeface="Ubuntu"/>
                        <a:ea typeface="Ubuntu"/>
                        <a:cs typeface="Ubuntu"/>
                        <a:sym typeface="Ubuntu"/>
                      </a:endParaRPr>
                    </a:p>
                    <a:p>
                      <a:pPr indent="0" lvl="0" marL="0" rtl="0" algn="l">
                        <a:spcBef>
                          <a:spcPts val="0"/>
                        </a:spcBef>
                        <a:spcAft>
                          <a:spcPts val="0"/>
                        </a:spcAft>
                        <a:buNone/>
                      </a:pPr>
                      <a:r>
                        <a:t/>
                      </a:r>
                      <a:endParaRPr sz="1000">
                        <a:solidFill>
                          <a:srgbClr val="666666"/>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666666"/>
                          </a:solidFill>
                          <a:latin typeface="Ubuntu"/>
                          <a:ea typeface="Ubuntu"/>
                          <a:cs typeface="Ubuntu"/>
                          <a:sym typeface="Ubuntu"/>
                        </a:rPr>
                        <a:t>...</a:t>
                      </a:r>
                      <a:endParaRPr sz="1000">
                        <a:solidFill>
                          <a:srgbClr val="666666"/>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666666"/>
                          </a:solidFill>
                          <a:latin typeface="Ubuntu"/>
                          <a:ea typeface="Ubuntu"/>
                          <a:cs typeface="Ubuntu"/>
                          <a:sym typeface="Ubuntu"/>
                        </a:rPr>
                        <a:t>...</a:t>
                      </a:r>
                      <a:endParaRPr sz="1000">
                        <a:solidFill>
                          <a:srgbClr val="666666"/>
                        </a:solidFill>
                        <a:latin typeface="Ubuntu"/>
                        <a:ea typeface="Ubuntu"/>
                        <a:cs typeface="Ubuntu"/>
                        <a:sym typeface="Ubuntu"/>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200">
                          <a:solidFill>
                            <a:schemeClr val="dk2"/>
                          </a:solidFill>
                          <a:latin typeface="Ubuntu"/>
                          <a:ea typeface="Ubuntu"/>
                          <a:cs typeface="Ubuntu"/>
                          <a:sym typeface="Ubuntu"/>
                        </a:rPr>
                        <a:t>UHDTV with BT.2020</a:t>
                      </a:r>
                      <a:endParaRPr sz="1200">
                        <a:solidFill>
                          <a:schemeClr val="dk2"/>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200">
                          <a:solidFill>
                            <a:schemeClr val="dk2"/>
                          </a:solidFill>
                          <a:latin typeface="Ubuntu"/>
                          <a:ea typeface="Ubuntu"/>
                          <a:cs typeface="Ubuntu"/>
                          <a:sym typeface="Ubuntu"/>
                        </a:rPr>
                        <a:t>(</a:t>
                      </a:r>
                      <a:r>
                        <a:rPr b="1" lang="en" sz="1200">
                          <a:solidFill>
                            <a:schemeClr val="dk2"/>
                          </a:solidFill>
                          <a:latin typeface="Ubuntu"/>
                          <a:ea typeface="Ubuntu"/>
                          <a:cs typeface="Ubuntu"/>
                          <a:sym typeface="Ubuntu"/>
                        </a:rPr>
                        <a:t>Rec. 2020</a:t>
                      </a:r>
                      <a:r>
                        <a:rPr lang="en" sz="1200">
                          <a:solidFill>
                            <a:schemeClr val="dk2"/>
                          </a:solidFill>
                          <a:latin typeface="Ubuntu"/>
                          <a:ea typeface="Ubuntu"/>
                          <a:cs typeface="Ubuntu"/>
                          <a:sym typeface="Ubuntu"/>
                        </a:rPr>
                        <a:t>)</a:t>
                      </a:r>
                      <a:endParaRPr sz="1200">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666666"/>
                          </a:solidFill>
                          <a:latin typeface="Ubuntu"/>
                          <a:ea typeface="Ubuntu"/>
                          <a:cs typeface="Ubuntu"/>
                          <a:sym typeface="Ubuntu"/>
                        </a:rPr>
                        <a:t>Y=0.2627R+0.6780G+0.0593B</a:t>
                      </a:r>
                      <a:endParaRPr sz="1000">
                        <a:solidFill>
                          <a:srgbClr val="666666"/>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666666"/>
                          </a:solidFill>
                          <a:latin typeface="Ubuntu"/>
                          <a:ea typeface="Ubuntu"/>
                          <a:cs typeface="Ubuntu"/>
                          <a:sym typeface="Ubuntu"/>
                        </a:rPr>
                        <a:t>...</a:t>
                      </a:r>
                      <a:endParaRPr sz="1000">
                        <a:solidFill>
                          <a:srgbClr val="666666"/>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666666"/>
                          </a:solidFill>
                          <a:latin typeface="Ubuntu"/>
                          <a:ea typeface="Ubuntu"/>
                          <a:cs typeface="Ubuntu"/>
                          <a:sym typeface="Ubuntu"/>
                        </a:rPr>
                        <a:t>...</a:t>
                      </a:r>
                      <a:endParaRPr sz="1000">
                        <a:solidFill>
                          <a:srgbClr val="666666"/>
                        </a:solidFill>
                        <a:latin typeface="Ubuntu"/>
                        <a:ea typeface="Ubuntu"/>
                        <a:cs typeface="Ubuntu"/>
                        <a:sym typeface="Ubuntu"/>
                      </a:endParaRPr>
                    </a:p>
                  </a:txBody>
                  <a:tcPr marT="91425" marB="91425" marR="91425" marL="91425"/>
                </a:tc>
              </a:tr>
            </a:tbl>
          </a:graphicData>
        </a:graphic>
      </p:graphicFrame>
      <p:graphicFrame>
        <p:nvGraphicFramePr>
          <p:cNvPr id="1135" name="Google Shape;1135;p55"/>
          <p:cNvGraphicFramePr/>
          <p:nvPr/>
        </p:nvGraphicFramePr>
        <p:xfrm>
          <a:off x="952500" y="2045675"/>
          <a:ext cx="3000000" cy="3000000"/>
        </p:xfrm>
        <a:graphic>
          <a:graphicData uri="http://schemas.openxmlformats.org/drawingml/2006/table">
            <a:tbl>
              <a:tblPr>
                <a:noFill/>
                <a:tableStyleId>{F5BBB467-2E66-49A4-B273-99DB0CE12A95}</a:tableStyleId>
              </a:tblPr>
              <a:tblGrid>
                <a:gridCol w="1809750"/>
                <a:gridCol w="2234500"/>
                <a:gridCol w="1385000"/>
                <a:gridCol w="1809750"/>
              </a:tblGrid>
              <a:tr h="381000">
                <a:tc>
                  <a:txBody>
                    <a:bodyPr/>
                    <a:lstStyle/>
                    <a:p>
                      <a:pPr indent="0" lvl="0" marL="0" rtl="0" algn="ctr">
                        <a:spcBef>
                          <a:spcPts val="0"/>
                        </a:spcBef>
                        <a:spcAft>
                          <a:spcPts val="0"/>
                        </a:spcAft>
                        <a:buNone/>
                      </a:pPr>
                      <a:r>
                        <a:rPr lang="en">
                          <a:latin typeface="Ubuntu"/>
                          <a:ea typeface="Ubuntu"/>
                          <a:cs typeface="Ubuntu"/>
                          <a:sym typeface="Ubuntu"/>
                        </a:rPr>
                        <a:t>Standards</a:t>
                      </a:r>
                      <a:endParaRPr>
                        <a:latin typeface="Ubuntu"/>
                        <a:ea typeface="Ubuntu"/>
                        <a:cs typeface="Ubuntu"/>
                        <a:sym typeface="Ubuntu"/>
                      </a:endParaRPr>
                    </a:p>
                  </a:txBody>
                  <a:tcPr marT="91425" marB="91425" marR="91425" marL="91425">
                    <a:solidFill>
                      <a:schemeClr val="lt2"/>
                    </a:solidFill>
                  </a:tcPr>
                </a:tc>
                <a:tc>
                  <a:txBody>
                    <a:bodyPr/>
                    <a:lstStyle/>
                    <a:p>
                      <a:pPr indent="0" lvl="0" marL="0" rtl="0" algn="ctr">
                        <a:spcBef>
                          <a:spcPts val="0"/>
                        </a:spcBef>
                        <a:spcAft>
                          <a:spcPts val="0"/>
                        </a:spcAft>
                        <a:buNone/>
                      </a:pPr>
                      <a:r>
                        <a:rPr lang="en">
                          <a:latin typeface="Ubuntu"/>
                          <a:ea typeface="Ubuntu"/>
                          <a:cs typeface="Ubuntu"/>
                          <a:sym typeface="Ubuntu"/>
                        </a:rPr>
                        <a:t>Y (Luma)</a:t>
                      </a:r>
                      <a:endParaRPr>
                        <a:latin typeface="Ubuntu"/>
                        <a:ea typeface="Ubuntu"/>
                        <a:cs typeface="Ubuntu"/>
                        <a:sym typeface="Ubuntu"/>
                      </a:endParaRPr>
                    </a:p>
                  </a:txBody>
                  <a:tcPr marT="91425" marB="91425" marR="91425" marL="91425">
                    <a:solidFill>
                      <a:schemeClr val="lt2"/>
                    </a:solidFill>
                  </a:tcPr>
                </a:tc>
                <a:tc>
                  <a:txBody>
                    <a:bodyPr/>
                    <a:lstStyle/>
                    <a:p>
                      <a:pPr indent="0" lvl="0" marL="0" rtl="0" algn="ctr">
                        <a:spcBef>
                          <a:spcPts val="0"/>
                        </a:spcBef>
                        <a:spcAft>
                          <a:spcPts val="0"/>
                        </a:spcAft>
                        <a:buNone/>
                      </a:pPr>
                      <a:r>
                        <a:rPr lang="en">
                          <a:latin typeface="Ubuntu"/>
                          <a:ea typeface="Ubuntu"/>
                          <a:cs typeface="Ubuntu"/>
                          <a:sym typeface="Ubuntu"/>
                        </a:rPr>
                        <a:t>Chroma B</a:t>
                      </a:r>
                      <a:endParaRPr>
                        <a:latin typeface="Ubuntu"/>
                        <a:ea typeface="Ubuntu"/>
                        <a:cs typeface="Ubuntu"/>
                        <a:sym typeface="Ubuntu"/>
                      </a:endParaRPr>
                    </a:p>
                  </a:txBody>
                  <a:tcPr marT="91425" marB="91425" marR="91425" marL="91425">
                    <a:solidFill>
                      <a:schemeClr val="lt2"/>
                    </a:solidFill>
                  </a:tcPr>
                </a:tc>
                <a:tc>
                  <a:txBody>
                    <a:bodyPr/>
                    <a:lstStyle/>
                    <a:p>
                      <a:pPr indent="0" lvl="0" marL="0" rtl="0" algn="ctr">
                        <a:spcBef>
                          <a:spcPts val="0"/>
                        </a:spcBef>
                        <a:spcAft>
                          <a:spcPts val="0"/>
                        </a:spcAft>
                        <a:buNone/>
                      </a:pPr>
                      <a:r>
                        <a:rPr lang="en">
                          <a:latin typeface="Ubuntu"/>
                          <a:ea typeface="Ubuntu"/>
                          <a:cs typeface="Ubuntu"/>
                          <a:sym typeface="Ubuntu"/>
                        </a:rPr>
                        <a:t>Chroma R</a:t>
                      </a:r>
                      <a:endParaRPr>
                        <a:latin typeface="Ubuntu"/>
                        <a:ea typeface="Ubuntu"/>
                        <a:cs typeface="Ubuntu"/>
                        <a:sym typeface="Ubuntu"/>
                      </a:endParaRPr>
                    </a:p>
                  </a:txBody>
                  <a:tcPr marT="91425" marB="91425" marR="91425" marL="91425">
                    <a:solidFill>
                      <a:schemeClr val="lt2"/>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39" name="Shape 1139"/>
        <p:cNvGrpSpPr/>
        <p:nvPr/>
      </p:nvGrpSpPr>
      <p:grpSpPr>
        <a:xfrm>
          <a:off x="0" y="0"/>
          <a:ext cx="0" cy="0"/>
          <a:chOff x="0" y="0"/>
          <a:chExt cx="0" cy="0"/>
        </a:xfrm>
      </p:grpSpPr>
      <p:sp>
        <p:nvSpPr>
          <p:cNvPr id="1140" name="Google Shape;114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a:t>
            </a:r>
            <a:r>
              <a:rPr b="1" lang="en"/>
              <a:t>roups?</a:t>
            </a:r>
            <a:r>
              <a:rPr lang="en"/>
              <a:t> ISO/IEC, ITU-R, JVT/JCT, AOM, MPEG-LA</a:t>
            </a:r>
            <a:endParaRPr/>
          </a:p>
        </p:txBody>
      </p:sp>
      <p:pic>
        <p:nvPicPr>
          <p:cNvPr descr="Screen Shot 2017-01-22 at 9.56.27 AM.png" id="1141" name="Google Shape;1141;p56"/>
          <p:cNvPicPr preferRelativeResize="0"/>
          <p:nvPr/>
        </p:nvPicPr>
        <p:blipFill>
          <a:blip r:embed="rId3">
            <a:alphaModFix/>
          </a:blip>
          <a:stretch>
            <a:fillRect/>
          </a:stretch>
        </p:blipFill>
        <p:spPr>
          <a:xfrm>
            <a:off x="311712" y="1309675"/>
            <a:ext cx="4824826" cy="3454549"/>
          </a:xfrm>
          <a:prstGeom prst="rect">
            <a:avLst/>
          </a:prstGeom>
          <a:noFill/>
          <a:ln>
            <a:noFill/>
          </a:ln>
        </p:spPr>
      </p:pic>
      <p:pic>
        <p:nvPicPr>
          <p:cNvPr descr="logostand.png" id="1142" name="Google Shape;1142;p56"/>
          <p:cNvPicPr preferRelativeResize="0"/>
          <p:nvPr/>
        </p:nvPicPr>
        <p:blipFill>
          <a:blip r:embed="rId4">
            <a:alphaModFix/>
          </a:blip>
          <a:stretch>
            <a:fillRect/>
          </a:stretch>
        </p:blipFill>
        <p:spPr>
          <a:xfrm>
            <a:off x="5331275" y="2859175"/>
            <a:ext cx="3619500" cy="1428750"/>
          </a:xfrm>
          <a:prstGeom prst="rect">
            <a:avLst/>
          </a:prstGeom>
          <a:noFill/>
          <a:ln>
            <a:noFill/>
          </a:ln>
        </p:spPr>
      </p:pic>
      <p:pic>
        <p:nvPicPr>
          <p:cNvPr descr="logo4.png" id="1143" name="Google Shape;1143;p56"/>
          <p:cNvPicPr preferRelativeResize="0"/>
          <p:nvPr/>
        </p:nvPicPr>
        <p:blipFill>
          <a:blip r:embed="rId5">
            <a:alphaModFix/>
          </a:blip>
          <a:stretch>
            <a:fillRect/>
          </a:stretch>
        </p:blipFill>
        <p:spPr>
          <a:xfrm>
            <a:off x="5678938" y="1707788"/>
            <a:ext cx="2924175" cy="771525"/>
          </a:xfrm>
          <a:prstGeom prst="rect">
            <a:avLst/>
          </a:prstGeom>
          <a:noFill/>
          <a:ln>
            <a:noFill/>
          </a:ln>
        </p:spPr>
      </p:pic>
      <p:sp>
        <p:nvSpPr>
          <p:cNvPr id="1144" name="Google Shape;1144;p56"/>
          <p:cNvSpPr/>
          <p:nvPr/>
        </p:nvSpPr>
        <p:spPr>
          <a:xfrm>
            <a:off x="59125" y="59125"/>
            <a:ext cx="9001200" cy="5025300"/>
          </a:xfrm>
          <a:prstGeom prst="rect">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48" name="Shape 1148"/>
        <p:cNvGrpSpPr/>
        <p:nvPr/>
      </p:nvGrpSpPr>
      <p:grpSpPr>
        <a:xfrm>
          <a:off x="0" y="0"/>
          <a:ext cx="0" cy="0"/>
          <a:chOff x="0" y="0"/>
          <a:chExt cx="0" cy="0"/>
        </a:xfrm>
      </p:grpSpPr>
      <p:sp>
        <p:nvSpPr>
          <p:cNvPr id="1149" name="Google Shape;114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recommendations</a:t>
            </a:r>
            <a:r>
              <a:rPr b="1" lang="en"/>
              <a:t>?</a:t>
            </a:r>
            <a:r>
              <a:rPr lang="en"/>
              <a:t> Rec. 601, Rec. 709, Rec. 2020</a:t>
            </a:r>
            <a:endParaRPr/>
          </a:p>
        </p:txBody>
      </p:sp>
      <p:graphicFrame>
        <p:nvGraphicFramePr>
          <p:cNvPr id="1150" name="Google Shape;1150;p57"/>
          <p:cNvGraphicFramePr/>
          <p:nvPr/>
        </p:nvGraphicFramePr>
        <p:xfrm>
          <a:off x="952500" y="1389425"/>
          <a:ext cx="3000000" cy="3000000"/>
        </p:xfrm>
        <a:graphic>
          <a:graphicData uri="http://schemas.openxmlformats.org/drawingml/2006/table">
            <a:tbl>
              <a:tblPr>
                <a:noFill/>
                <a:tableStyleId>{F5BBB467-2E66-49A4-B273-99DB0CE12A95}</a:tableStyleId>
              </a:tblPr>
              <a:tblGrid>
                <a:gridCol w="1872550"/>
                <a:gridCol w="1294425"/>
                <a:gridCol w="1601175"/>
                <a:gridCol w="1023050"/>
                <a:gridCol w="1447800"/>
              </a:tblGrid>
              <a:tr h="381000">
                <a:tc>
                  <a:txBody>
                    <a:bodyPr/>
                    <a:lstStyle/>
                    <a:p>
                      <a:pPr indent="0" lvl="0" marL="0" rtl="0" algn="ctr">
                        <a:spcBef>
                          <a:spcPts val="0"/>
                        </a:spcBef>
                        <a:spcAft>
                          <a:spcPts val="0"/>
                        </a:spcAft>
                        <a:buNone/>
                      </a:pPr>
                      <a:r>
                        <a:rPr lang="en">
                          <a:latin typeface="Ubuntu"/>
                          <a:ea typeface="Ubuntu"/>
                          <a:cs typeface="Ubuntu"/>
                          <a:sym typeface="Ubuntu"/>
                        </a:rPr>
                        <a:t>Recommendation</a:t>
                      </a:r>
                      <a:endParaRPr>
                        <a:latin typeface="Ubuntu"/>
                        <a:ea typeface="Ubuntu"/>
                        <a:cs typeface="Ubuntu"/>
                        <a:sym typeface="Ubuntu"/>
                      </a:endParaRPr>
                    </a:p>
                  </a:txBody>
                  <a:tcPr marT="91425" marB="91425" marR="91425" marL="91425">
                    <a:solidFill>
                      <a:schemeClr val="lt2"/>
                    </a:solidFill>
                  </a:tcPr>
                </a:tc>
                <a:tc>
                  <a:txBody>
                    <a:bodyPr/>
                    <a:lstStyle/>
                    <a:p>
                      <a:pPr indent="0" lvl="0" marL="0" rtl="0" algn="ctr">
                        <a:spcBef>
                          <a:spcPts val="0"/>
                        </a:spcBef>
                        <a:spcAft>
                          <a:spcPts val="0"/>
                        </a:spcAft>
                        <a:buNone/>
                      </a:pPr>
                      <a:r>
                        <a:rPr lang="en">
                          <a:latin typeface="Ubuntu"/>
                          <a:ea typeface="Ubuntu"/>
                          <a:cs typeface="Ubuntu"/>
                          <a:sym typeface="Ubuntu"/>
                        </a:rPr>
                        <a:t>Resolutions</a:t>
                      </a:r>
                      <a:endParaRPr>
                        <a:latin typeface="Ubuntu"/>
                        <a:ea typeface="Ubuntu"/>
                        <a:cs typeface="Ubuntu"/>
                        <a:sym typeface="Ubuntu"/>
                      </a:endParaRPr>
                    </a:p>
                  </a:txBody>
                  <a:tcPr marT="91425" marB="91425" marR="91425" marL="91425">
                    <a:solidFill>
                      <a:schemeClr val="lt2"/>
                    </a:solidFill>
                  </a:tcPr>
                </a:tc>
                <a:tc>
                  <a:txBody>
                    <a:bodyPr/>
                    <a:lstStyle/>
                    <a:p>
                      <a:pPr indent="0" lvl="0" marL="0" rtl="0" algn="ctr">
                        <a:spcBef>
                          <a:spcPts val="0"/>
                        </a:spcBef>
                        <a:spcAft>
                          <a:spcPts val="0"/>
                        </a:spcAft>
                        <a:buNone/>
                      </a:pPr>
                      <a:r>
                        <a:rPr lang="en">
                          <a:latin typeface="Ubuntu"/>
                          <a:ea typeface="Ubuntu"/>
                          <a:cs typeface="Ubuntu"/>
                          <a:sym typeface="Ubuntu"/>
                        </a:rPr>
                        <a:t>Frame Rate</a:t>
                      </a:r>
                      <a:endParaRPr>
                        <a:latin typeface="Ubuntu"/>
                        <a:ea typeface="Ubuntu"/>
                        <a:cs typeface="Ubuntu"/>
                        <a:sym typeface="Ubuntu"/>
                      </a:endParaRPr>
                    </a:p>
                  </a:txBody>
                  <a:tcPr marT="91425" marB="91425" marR="91425" marL="91425">
                    <a:solidFill>
                      <a:schemeClr val="lt2"/>
                    </a:solidFill>
                  </a:tcPr>
                </a:tc>
                <a:tc>
                  <a:txBody>
                    <a:bodyPr/>
                    <a:lstStyle/>
                    <a:p>
                      <a:pPr indent="0" lvl="0" marL="0" rtl="0" algn="ctr">
                        <a:spcBef>
                          <a:spcPts val="0"/>
                        </a:spcBef>
                        <a:spcAft>
                          <a:spcPts val="0"/>
                        </a:spcAft>
                        <a:buNone/>
                      </a:pPr>
                      <a:r>
                        <a:rPr lang="en">
                          <a:latin typeface="Ubuntu"/>
                          <a:ea typeface="Ubuntu"/>
                          <a:cs typeface="Ubuntu"/>
                          <a:sym typeface="Ubuntu"/>
                        </a:rPr>
                        <a:t>Bit Depth</a:t>
                      </a:r>
                      <a:endParaRPr>
                        <a:latin typeface="Ubuntu"/>
                        <a:ea typeface="Ubuntu"/>
                        <a:cs typeface="Ubuntu"/>
                        <a:sym typeface="Ubuntu"/>
                      </a:endParaRPr>
                    </a:p>
                  </a:txBody>
                  <a:tcPr marT="91425" marB="91425" marR="91425" marL="91425">
                    <a:solidFill>
                      <a:schemeClr val="lt2"/>
                    </a:solidFill>
                  </a:tcPr>
                </a:tc>
                <a:tc>
                  <a:txBody>
                    <a:bodyPr/>
                    <a:lstStyle/>
                    <a:p>
                      <a:pPr indent="0" lvl="0" marL="0" rtl="0" algn="ctr">
                        <a:spcBef>
                          <a:spcPts val="0"/>
                        </a:spcBef>
                        <a:spcAft>
                          <a:spcPts val="0"/>
                        </a:spcAft>
                        <a:buNone/>
                      </a:pPr>
                      <a:r>
                        <a:rPr lang="en">
                          <a:latin typeface="Ubuntu"/>
                          <a:ea typeface="Ubuntu"/>
                          <a:cs typeface="Ubuntu"/>
                          <a:sym typeface="Ubuntu"/>
                        </a:rPr>
                        <a:t>Chroma Sub</a:t>
                      </a:r>
                      <a:endParaRPr>
                        <a:latin typeface="Ubuntu"/>
                        <a:ea typeface="Ubuntu"/>
                        <a:cs typeface="Ubuntu"/>
                        <a:sym typeface="Ubuntu"/>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BT.601 (SDTV)</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525i 625i</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50 60</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8</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YCrCb 4:4:2</a:t>
                      </a:r>
                      <a:endParaRPr sz="1000">
                        <a:solidFill>
                          <a:srgbClr val="434343"/>
                        </a:solidFill>
                        <a:latin typeface="Ubuntu"/>
                        <a:ea typeface="Ubuntu"/>
                        <a:cs typeface="Ubuntu"/>
                        <a:sym typeface="Ubuntu"/>
                      </a:endParaRPr>
                    </a:p>
                  </a:txBody>
                  <a:tcPr marT="91425" marB="91425" marR="91425" marL="91425"/>
                </a:tc>
              </a:tr>
              <a:tr h="381000">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BT.709 (HDTV)</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1080p 1080i</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50 60 30 24</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8 10</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 </a:t>
                      </a:r>
                      <a:r>
                        <a:rPr lang="en" sz="1000">
                          <a:solidFill>
                            <a:srgbClr val="434343"/>
                          </a:solidFill>
                          <a:latin typeface="Ubuntu"/>
                          <a:ea typeface="Ubuntu"/>
                          <a:cs typeface="Ubuntu"/>
                          <a:sym typeface="Ubuntu"/>
                        </a:rPr>
                        <a:t>YCrCb 4:4:2</a:t>
                      </a:r>
                      <a:endParaRPr sz="1000">
                        <a:solidFill>
                          <a:srgbClr val="434343"/>
                        </a:solidFill>
                        <a:latin typeface="Ubuntu"/>
                        <a:ea typeface="Ubuntu"/>
                        <a:cs typeface="Ubuntu"/>
                        <a:sym typeface="Ubuntu"/>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Ubuntu"/>
                          <a:ea typeface="Ubuntu"/>
                          <a:cs typeface="Ubuntu"/>
                          <a:sym typeface="Ubuntu"/>
                        </a:rPr>
                        <a:t>BT.2020 (UHDTV)</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7680p 3840p</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120, 100, 60, 50, 30, 24</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10 12</a:t>
                      </a:r>
                      <a:endParaRPr sz="1000">
                        <a:solidFill>
                          <a:srgbClr val="434343"/>
                        </a:solidFill>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en" sz="1000">
                          <a:solidFill>
                            <a:srgbClr val="434343"/>
                          </a:solidFill>
                          <a:latin typeface="Ubuntu"/>
                          <a:ea typeface="Ubuntu"/>
                          <a:cs typeface="Ubuntu"/>
                          <a:sym typeface="Ubuntu"/>
                        </a:rPr>
                        <a:t>4:4:4, 4:2:2, and 4:2:0</a:t>
                      </a:r>
                      <a:endParaRPr sz="1000">
                        <a:solidFill>
                          <a:srgbClr val="434343"/>
                        </a:solidFill>
                        <a:latin typeface="Ubuntu"/>
                        <a:ea typeface="Ubuntu"/>
                        <a:cs typeface="Ubuntu"/>
                        <a:sym typeface="Ubuntu"/>
                      </a:endParaRPr>
                    </a:p>
                  </a:txBody>
                  <a:tcPr marT="91425" marB="91425" marR="91425" marL="91425"/>
                </a:tc>
              </a:tr>
            </a:tbl>
          </a:graphicData>
        </a:graphic>
      </p:graphicFrame>
      <p:pic>
        <p:nvPicPr>
          <p:cNvPr descr="529px-CIExy1931_Rec_709.svg.png" id="1151" name="Google Shape;1151;p57"/>
          <p:cNvPicPr preferRelativeResize="0"/>
          <p:nvPr/>
        </p:nvPicPr>
        <p:blipFill>
          <a:blip r:embed="rId3">
            <a:alphaModFix/>
          </a:blip>
          <a:stretch>
            <a:fillRect/>
          </a:stretch>
        </p:blipFill>
        <p:spPr>
          <a:xfrm>
            <a:off x="1843938" y="3149525"/>
            <a:ext cx="1761725" cy="1998176"/>
          </a:xfrm>
          <a:prstGeom prst="rect">
            <a:avLst/>
          </a:prstGeom>
          <a:noFill/>
          <a:ln>
            <a:noFill/>
          </a:ln>
        </p:spPr>
      </p:pic>
      <p:pic>
        <p:nvPicPr>
          <p:cNvPr descr="529px-CIExy1931_Rec_709.svg.png" id="1152" name="Google Shape;1152;p57"/>
          <p:cNvPicPr preferRelativeResize="0"/>
          <p:nvPr/>
        </p:nvPicPr>
        <p:blipFill>
          <a:blip r:embed="rId3">
            <a:alphaModFix/>
          </a:blip>
          <a:stretch>
            <a:fillRect/>
          </a:stretch>
        </p:blipFill>
        <p:spPr>
          <a:xfrm>
            <a:off x="3743737" y="3149527"/>
            <a:ext cx="1761713" cy="1998173"/>
          </a:xfrm>
          <a:prstGeom prst="rect">
            <a:avLst/>
          </a:prstGeom>
          <a:noFill/>
          <a:ln>
            <a:noFill/>
          </a:ln>
        </p:spPr>
      </p:pic>
      <p:pic>
        <p:nvPicPr>
          <p:cNvPr descr="529px-CIExy1931_Rec_2020.svg.png" id="1153" name="Google Shape;1153;p57"/>
          <p:cNvPicPr preferRelativeResize="0"/>
          <p:nvPr/>
        </p:nvPicPr>
        <p:blipFill>
          <a:blip r:embed="rId4">
            <a:alphaModFix/>
          </a:blip>
          <a:stretch>
            <a:fillRect/>
          </a:stretch>
        </p:blipFill>
        <p:spPr>
          <a:xfrm>
            <a:off x="5568648" y="3149525"/>
            <a:ext cx="1731402" cy="1963750"/>
          </a:xfrm>
          <a:prstGeom prst="rect">
            <a:avLst/>
          </a:prstGeom>
          <a:noFill/>
          <a:ln>
            <a:noFill/>
          </a:ln>
        </p:spPr>
      </p:pic>
      <p:sp>
        <p:nvSpPr>
          <p:cNvPr id="1154" name="Google Shape;1154;p57"/>
          <p:cNvSpPr txBox="1"/>
          <p:nvPr/>
        </p:nvSpPr>
        <p:spPr>
          <a:xfrm>
            <a:off x="2057300" y="3263375"/>
            <a:ext cx="1458600" cy="38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Ubuntu"/>
                <a:ea typeface="Ubuntu"/>
                <a:cs typeface="Ubuntu"/>
                <a:sym typeface="Ubuntu"/>
              </a:rPr>
              <a:t>Rec. 601</a:t>
            </a:r>
            <a:endParaRPr>
              <a:latin typeface="Ubuntu"/>
              <a:ea typeface="Ubuntu"/>
              <a:cs typeface="Ubuntu"/>
              <a:sym typeface="Ubuntu"/>
            </a:endParaRPr>
          </a:p>
        </p:txBody>
      </p:sp>
      <p:sp>
        <p:nvSpPr>
          <p:cNvPr id="1155" name="Google Shape;1155;p57"/>
          <p:cNvSpPr txBox="1"/>
          <p:nvPr/>
        </p:nvSpPr>
        <p:spPr>
          <a:xfrm>
            <a:off x="3895287" y="3263375"/>
            <a:ext cx="1458600" cy="38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Ubuntu"/>
                <a:ea typeface="Ubuntu"/>
                <a:cs typeface="Ubuntu"/>
                <a:sym typeface="Ubuntu"/>
              </a:rPr>
              <a:t>Rec. 709</a:t>
            </a:r>
            <a:endParaRPr>
              <a:latin typeface="Ubuntu"/>
              <a:ea typeface="Ubuntu"/>
              <a:cs typeface="Ubuntu"/>
              <a:sym typeface="Ubuntu"/>
            </a:endParaRPr>
          </a:p>
        </p:txBody>
      </p:sp>
      <p:sp>
        <p:nvSpPr>
          <p:cNvPr id="1156" name="Google Shape;1156;p57"/>
          <p:cNvSpPr txBox="1"/>
          <p:nvPr/>
        </p:nvSpPr>
        <p:spPr>
          <a:xfrm>
            <a:off x="5733275" y="3263375"/>
            <a:ext cx="1458600" cy="38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Ubuntu"/>
                <a:ea typeface="Ubuntu"/>
                <a:cs typeface="Ubuntu"/>
                <a:sym typeface="Ubuntu"/>
              </a:rPr>
              <a:t>Rec. 2020</a:t>
            </a:r>
            <a:endParaRPr>
              <a:latin typeface="Ubuntu"/>
              <a:ea typeface="Ubuntu"/>
              <a:cs typeface="Ubuntu"/>
              <a:sym typeface="Ubuntu"/>
            </a:endParaRPr>
          </a:p>
        </p:txBody>
      </p:sp>
      <p:sp>
        <p:nvSpPr>
          <p:cNvPr id="1157" name="Google Shape;1157;p57"/>
          <p:cNvSpPr/>
          <p:nvPr/>
        </p:nvSpPr>
        <p:spPr>
          <a:xfrm>
            <a:off x="59125" y="59125"/>
            <a:ext cx="9001200" cy="5025300"/>
          </a:xfrm>
          <a:prstGeom prst="rect">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Chroma subsampling YUV 4:4:4 4:2:2 4:2:0</a:t>
            </a:r>
            <a:endParaRPr/>
          </a:p>
        </p:txBody>
      </p:sp>
      <p:pic>
        <p:nvPicPr>
          <p:cNvPr descr="Barn-yuv.png" id="1163" name="Google Shape;1163;p58"/>
          <p:cNvPicPr preferRelativeResize="0"/>
          <p:nvPr/>
        </p:nvPicPr>
        <p:blipFill rotWithShape="1">
          <a:blip r:embed="rId3">
            <a:alphaModFix/>
          </a:blip>
          <a:srcRect b="49993" l="0" r="0" t="25003"/>
          <a:stretch/>
        </p:blipFill>
        <p:spPr>
          <a:xfrm>
            <a:off x="1482925" y="2073450"/>
            <a:ext cx="1720250" cy="1286050"/>
          </a:xfrm>
          <a:prstGeom prst="rect">
            <a:avLst/>
          </a:prstGeom>
          <a:noFill/>
          <a:ln>
            <a:noFill/>
          </a:ln>
        </p:spPr>
      </p:pic>
      <p:pic>
        <p:nvPicPr>
          <p:cNvPr descr="Barn-yuv.png" id="1164" name="Google Shape;1164;p58"/>
          <p:cNvPicPr preferRelativeResize="0"/>
          <p:nvPr/>
        </p:nvPicPr>
        <p:blipFill rotWithShape="1">
          <a:blip r:embed="rId3">
            <a:alphaModFix/>
          </a:blip>
          <a:srcRect b="25218" l="0" r="0" t="49778"/>
          <a:stretch/>
        </p:blipFill>
        <p:spPr>
          <a:xfrm>
            <a:off x="3711875" y="2073450"/>
            <a:ext cx="1720250" cy="1286050"/>
          </a:xfrm>
          <a:prstGeom prst="rect">
            <a:avLst/>
          </a:prstGeom>
          <a:noFill/>
          <a:ln>
            <a:noFill/>
          </a:ln>
        </p:spPr>
      </p:pic>
      <p:pic>
        <p:nvPicPr>
          <p:cNvPr descr="Barn-yuv.png" id="1165" name="Google Shape;1165;p58"/>
          <p:cNvPicPr preferRelativeResize="0"/>
          <p:nvPr/>
        </p:nvPicPr>
        <p:blipFill rotWithShape="1">
          <a:blip r:embed="rId3">
            <a:alphaModFix/>
          </a:blip>
          <a:srcRect b="0" l="0" r="0" t="74996"/>
          <a:stretch/>
        </p:blipFill>
        <p:spPr>
          <a:xfrm>
            <a:off x="5940825" y="2073450"/>
            <a:ext cx="1720250" cy="1286050"/>
          </a:xfrm>
          <a:prstGeom prst="rect">
            <a:avLst/>
          </a:prstGeom>
          <a:noFill/>
          <a:ln>
            <a:noFill/>
          </a:ln>
        </p:spPr>
      </p:pic>
      <p:pic>
        <p:nvPicPr>
          <p:cNvPr descr="2000px-Eye_open_font_awesome.svg.png" id="1166" name="Google Shape;1166;p58"/>
          <p:cNvPicPr preferRelativeResize="0"/>
          <p:nvPr/>
        </p:nvPicPr>
        <p:blipFill>
          <a:blip r:embed="rId4">
            <a:alphaModFix/>
          </a:blip>
          <a:stretch>
            <a:fillRect/>
          </a:stretch>
        </p:blipFill>
        <p:spPr>
          <a:xfrm>
            <a:off x="1834188" y="3359488"/>
            <a:ext cx="1017725" cy="1017725"/>
          </a:xfrm>
          <a:prstGeom prst="rect">
            <a:avLst/>
          </a:prstGeom>
          <a:noFill/>
          <a:ln>
            <a:noFill/>
          </a:ln>
        </p:spPr>
      </p:pic>
      <p:pic>
        <p:nvPicPr>
          <p:cNvPr descr="2000px-Eye_open_font_awesome.svg.png" id="1167" name="Google Shape;1167;p58"/>
          <p:cNvPicPr preferRelativeResize="0"/>
          <p:nvPr/>
        </p:nvPicPr>
        <p:blipFill>
          <a:blip r:embed="rId4">
            <a:alphaModFix amt="22000"/>
          </a:blip>
          <a:stretch>
            <a:fillRect/>
          </a:stretch>
        </p:blipFill>
        <p:spPr>
          <a:xfrm>
            <a:off x="4063125" y="3359488"/>
            <a:ext cx="1017725" cy="1017725"/>
          </a:xfrm>
          <a:prstGeom prst="rect">
            <a:avLst/>
          </a:prstGeom>
          <a:noFill/>
          <a:ln>
            <a:noFill/>
          </a:ln>
        </p:spPr>
      </p:pic>
      <p:pic>
        <p:nvPicPr>
          <p:cNvPr descr="2000px-Eye_open_font_awesome.svg.png" id="1168" name="Google Shape;1168;p58"/>
          <p:cNvPicPr preferRelativeResize="0"/>
          <p:nvPr/>
        </p:nvPicPr>
        <p:blipFill>
          <a:blip r:embed="rId4">
            <a:alphaModFix amt="22000"/>
          </a:blip>
          <a:stretch>
            <a:fillRect/>
          </a:stretch>
        </p:blipFill>
        <p:spPr>
          <a:xfrm>
            <a:off x="6292050" y="3359488"/>
            <a:ext cx="1017725" cy="1017725"/>
          </a:xfrm>
          <a:prstGeom prst="rect">
            <a:avLst/>
          </a:prstGeom>
          <a:noFill/>
          <a:ln>
            <a:noFill/>
          </a:ln>
        </p:spPr>
      </p:pic>
      <p:sp>
        <p:nvSpPr>
          <p:cNvPr id="1169" name="Google Shape;1169;p58"/>
          <p:cNvSpPr txBox="1"/>
          <p:nvPr/>
        </p:nvSpPr>
        <p:spPr>
          <a:xfrm>
            <a:off x="1347500" y="1688550"/>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Y (luma)</a:t>
            </a:r>
            <a:endParaRPr>
              <a:latin typeface="Ubuntu"/>
              <a:ea typeface="Ubuntu"/>
              <a:cs typeface="Ubuntu"/>
              <a:sym typeface="Ubuntu"/>
            </a:endParaRPr>
          </a:p>
        </p:txBody>
      </p:sp>
      <p:sp>
        <p:nvSpPr>
          <p:cNvPr id="1170" name="Google Shape;1170;p58"/>
          <p:cNvSpPr txBox="1"/>
          <p:nvPr/>
        </p:nvSpPr>
        <p:spPr>
          <a:xfrm>
            <a:off x="3576450" y="1688550"/>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U (chroma blue)</a:t>
            </a:r>
            <a:endParaRPr>
              <a:latin typeface="Ubuntu"/>
              <a:ea typeface="Ubuntu"/>
              <a:cs typeface="Ubuntu"/>
              <a:sym typeface="Ubuntu"/>
            </a:endParaRPr>
          </a:p>
        </p:txBody>
      </p:sp>
      <p:sp>
        <p:nvSpPr>
          <p:cNvPr id="1171" name="Google Shape;1171;p58"/>
          <p:cNvSpPr txBox="1"/>
          <p:nvPr/>
        </p:nvSpPr>
        <p:spPr>
          <a:xfrm>
            <a:off x="5805400" y="1688550"/>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V (chroma red)</a:t>
            </a:r>
            <a:endParaRPr>
              <a:latin typeface="Ubuntu"/>
              <a:ea typeface="Ubuntu"/>
              <a:cs typeface="Ubuntu"/>
              <a:sym typeface="Ubuntu"/>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Chroma subsampling YUV 4:4:4 4:2:2 4:2:0</a:t>
            </a:r>
            <a:endParaRPr/>
          </a:p>
        </p:txBody>
      </p:sp>
      <p:pic>
        <p:nvPicPr>
          <p:cNvPr descr="Barn-yuv.png" id="1177" name="Google Shape;1177;p59"/>
          <p:cNvPicPr preferRelativeResize="0"/>
          <p:nvPr/>
        </p:nvPicPr>
        <p:blipFill rotWithShape="1">
          <a:blip r:embed="rId3">
            <a:alphaModFix/>
          </a:blip>
          <a:srcRect b="49993" l="0" r="0" t="25003"/>
          <a:stretch/>
        </p:blipFill>
        <p:spPr>
          <a:xfrm>
            <a:off x="2545088" y="2073450"/>
            <a:ext cx="1720250" cy="1286050"/>
          </a:xfrm>
          <a:prstGeom prst="rect">
            <a:avLst/>
          </a:prstGeom>
          <a:noFill/>
          <a:ln>
            <a:noFill/>
          </a:ln>
        </p:spPr>
      </p:pic>
      <p:pic>
        <p:nvPicPr>
          <p:cNvPr descr="Barn-yuv.png" id="1178" name="Google Shape;1178;p59"/>
          <p:cNvPicPr preferRelativeResize="0"/>
          <p:nvPr/>
        </p:nvPicPr>
        <p:blipFill rotWithShape="1">
          <a:blip r:embed="rId3">
            <a:alphaModFix/>
          </a:blip>
          <a:srcRect b="25218" l="0" r="0" t="49778"/>
          <a:stretch/>
        </p:blipFill>
        <p:spPr>
          <a:xfrm>
            <a:off x="4774038" y="2073450"/>
            <a:ext cx="808322" cy="626566"/>
          </a:xfrm>
          <a:prstGeom prst="rect">
            <a:avLst/>
          </a:prstGeom>
          <a:noFill/>
          <a:ln>
            <a:noFill/>
          </a:ln>
        </p:spPr>
      </p:pic>
      <p:pic>
        <p:nvPicPr>
          <p:cNvPr descr="Barn-yuv.png" id="1179" name="Google Shape;1179;p59"/>
          <p:cNvPicPr preferRelativeResize="0"/>
          <p:nvPr/>
        </p:nvPicPr>
        <p:blipFill rotWithShape="1">
          <a:blip r:embed="rId3">
            <a:alphaModFix/>
          </a:blip>
          <a:srcRect b="0" l="0" r="0" t="74996"/>
          <a:stretch/>
        </p:blipFill>
        <p:spPr>
          <a:xfrm>
            <a:off x="5821391" y="2073450"/>
            <a:ext cx="808322" cy="626566"/>
          </a:xfrm>
          <a:prstGeom prst="rect">
            <a:avLst/>
          </a:prstGeom>
          <a:noFill/>
          <a:ln>
            <a:noFill/>
          </a:ln>
        </p:spPr>
      </p:pic>
      <p:pic>
        <p:nvPicPr>
          <p:cNvPr descr="2000px-Eye_open_font_awesome.svg.png" id="1180" name="Google Shape;1180;p59"/>
          <p:cNvPicPr preferRelativeResize="0"/>
          <p:nvPr/>
        </p:nvPicPr>
        <p:blipFill>
          <a:blip r:embed="rId4">
            <a:alphaModFix/>
          </a:blip>
          <a:stretch>
            <a:fillRect/>
          </a:stretch>
        </p:blipFill>
        <p:spPr>
          <a:xfrm>
            <a:off x="2896350" y="3359488"/>
            <a:ext cx="1017725" cy="1017725"/>
          </a:xfrm>
          <a:prstGeom prst="rect">
            <a:avLst/>
          </a:prstGeom>
          <a:noFill/>
          <a:ln>
            <a:noFill/>
          </a:ln>
        </p:spPr>
      </p:pic>
      <p:pic>
        <p:nvPicPr>
          <p:cNvPr descr="2000px-Eye_open_font_awesome.svg.png" id="1181" name="Google Shape;1181;p59"/>
          <p:cNvPicPr preferRelativeResize="0"/>
          <p:nvPr/>
        </p:nvPicPr>
        <p:blipFill>
          <a:blip r:embed="rId4">
            <a:alphaModFix amt="22000"/>
          </a:blip>
          <a:stretch>
            <a:fillRect/>
          </a:stretch>
        </p:blipFill>
        <p:spPr>
          <a:xfrm>
            <a:off x="4939085" y="2700011"/>
            <a:ext cx="478215" cy="495840"/>
          </a:xfrm>
          <a:prstGeom prst="rect">
            <a:avLst/>
          </a:prstGeom>
          <a:noFill/>
          <a:ln>
            <a:noFill/>
          </a:ln>
        </p:spPr>
      </p:pic>
      <p:pic>
        <p:nvPicPr>
          <p:cNvPr descr="2000px-Eye_open_font_awesome.svg.png" id="1182" name="Google Shape;1182;p59"/>
          <p:cNvPicPr preferRelativeResize="0"/>
          <p:nvPr/>
        </p:nvPicPr>
        <p:blipFill>
          <a:blip r:embed="rId4">
            <a:alphaModFix amt="22000"/>
          </a:blip>
          <a:stretch>
            <a:fillRect/>
          </a:stretch>
        </p:blipFill>
        <p:spPr>
          <a:xfrm>
            <a:off x="5986426" y="2700011"/>
            <a:ext cx="478215" cy="495840"/>
          </a:xfrm>
          <a:prstGeom prst="rect">
            <a:avLst/>
          </a:prstGeom>
          <a:noFill/>
          <a:ln>
            <a:noFill/>
          </a:ln>
        </p:spPr>
      </p:pic>
      <p:sp>
        <p:nvSpPr>
          <p:cNvPr id="1183" name="Google Shape;1183;p59"/>
          <p:cNvSpPr txBox="1"/>
          <p:nvPr/>
        </p:nvSpPr>
        <p:spPr>
          <a:xfrm>
            <a:off x="2409663" y="1688550"/>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Y (luma)</a:t>
            </a:r>
            <a:endParaRPr>
              <a:latin typeface="Ubuntu"/>
              <a:ea typeface="Ubuntu"/>
              <a:cs typeface="Ubuntu"/>
              <a:sym typeface="Ubuntu"/>
            </a:endParaRPr>
          </a:p>
        </p:txBody>
      </p:sp>
      <p:sp>
        <p:nvSpPr>
          <p:cNvPr id="1184" name="Google Shape;1184;p59"/>
          <p:cNvSpPr txBox="1"/>
          <p:nvPr/>
        </p:nvSpPr>
        <p:spPr>
          <a:xfrm>
            <a:off x="4638613" y="1688550"/>
            <a:ext cx="10176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U </a:t>
            </a:r>
            <a:endParaRPr>
              <a:latin typeface="Ubuntu"/>
              <a:ea typeface="Ubuntu"/>
              <a:cs typeface="Ubuntu"/>
              <a:sym typeface="Ubuntu"/>
            </a:endParaRPr>
          </a:p>
        </p:txBody>
      </p:sp>
      <p:sp>
        <p:nvSpPr>
          <p:cNvPr id="1185" name="Google Shape;1185;p59"/>
          <p:cNvSpPr txBox="1"/>
          <p:nvPr/>
        </p:nvSpPr>
        <p:spPr>
          <a:xfrm>
            <a:off x="5716738" y="1666413"/>
            <a:ext cx="10176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V</a:t>
            </a:r>
            <a:r>
              <a:rPr lang="en">
                <a:latin typeface="Ubuntu"/>
                <a:ea typeface="Ubuntu"/>
                <a:cs typeface="Ubuntu"/>
                <a:sym typeface="Ubuntu"/>
              </a:rPr>
              <a:t> </a:t>
            </a:r>
            <a:endParaRPr>
              <a:latin typeface="Ubuntu"/>
              <a:ea typeface="Ubuntu"/>
              <a:cs typeface="Ubuntu"/>
              <a:sym typeface="Ubuntu"/>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Chroma subsampling YUV 4:4:4 4:2:2 4:2:0</a:t>
            </a:r>
            <a:endParaRPr/>
          </a:p>
        </p:txBody>
      </p:sp>
      <p:pic>
        <p:nvPicPr>
          <p:cNvPr descr="Common_chroma_subsampling_ratios-0216.jpg" id="1191" name="Google Shape;1191;p60"/>
          <p:cNvPicPr preferRelativeResize="0"/>
          <p:nvPr/>
        </p:nvPicPr>
        <p:blipFill>
          <a:blip r:embed="rId3">
            <a:alphaModFix/>
          </a:blip>
          <a:stretch>
            <a:fillRect/>
          </a:stretch>
        </p:blipFill>
        <p:spPr>
          <a:xfrm>
            <a:off x="2095500" y="1172013"/>
            <a:ext cx="4953000" cy="3286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Chroma subsampling 4:2:0</a:t>
            </a:r>
            <a:endParaRPr/>
          </a:p>
        </p:txBody>
      </p:sp>
      <p:pic>
        <p:nvPicPr>
          <p:cNvPr descr="ycbcr_420_merge.png" id="1197" name="Google Shape;1197;p61"/>
          <p:cNvPicPr preferRelativeResize="0"/>
          <p:nvPr/>
        </p:nvPicPr>
        <p:blipFill>
          <a:blip r:embed="rId3">
            <a:alphaModFix/>
          </a:blip>
          <a:stretch>
            <a:fillRect/>
          </a:stretch>
        </p:blipFill>
        <p:spPr>
          <a:xfrm>
            <a:off x="1393488" y="1017727"/>
            <a:ext cx="6357025" cy="366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b="1" lang="en"/>
              <a:t>picture element (pixel) </a:t>
            </a:r>
            <a:r>
              <a:rPr lang="en"/>
              <a:t>?</a:t>
            </a:r>
            <a:endParaRPr/>
          </a:p>
        </p:txBody>
      </p:sp>
      <p:sp>
        <p:nvSpPr>
          <p:cNvPr id="206" name="Google Shape;206;p17"/>
          <p:cNvSpPr txBox="1"/>
          <p:nvPr/>
        </p:nvSpPr>
        <p:spPr>
          <a:xfrm>
            <a:off x="3061725" y="1786825"/>
            <a:ext cx="40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a:t>
            </a:r>
            <a:endParaRPr>
              <a:latin typeface="Ubuntu"/>
              <a:ea typeface="Ubuntu"/>
              <a:cs typeface="Ubuntu"/>
              <a:sym typeface="Ubuntu"/>
            </a:endParaRPr>
          </a:p>
        </p:txBody>
      </p:sp>
      <p:sp>
        <p:nvSpPr>
          <p:cNvPr id="207" name="Google Shape;207;p17"/>
          <p:cNvSpPr txBox="1"/>
          <p:nvPr/>
        </p:nvSpPr>
        <p:spPr>
          <a:xfrm>
            <a:off x="3418600" y="2122150"/>
            <a:ext cx="40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G</a:t>
            </a:r>
            <a:endParaRPr>
              <a:latin typeface="Ubuntu"/>
              <a:ea typeface="Ubuntu"/>
              <a:cs typeface="Ubuntu"/>
              <a:sym typeface="Ubuntu"/>
            </a:endParaRPr>
          </a:p>
        </p:txBody>
      </p:sp>
      <p:sp>
        <p:nvSpPr>
          <p:cNvPr id="208" name="Google Shape;208;p17"/>
          <p:cNvSpPr/>
          <p:nvPr/>
        </p:nvSpPr>
        <p:spPr>
          <a:xfrm>
            <a:off x="5111900" y="2422250"/>
            <a:ext cx="1244700" cy="1173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Ubuntu"/>
              <a:ea typeface="Ubuntu"/>
              <a:cs typeface="Ubuntu"/>
              <a:sym typeface="Ubuntu"/>
            </a:endParaRPr>
          </a:p>
        </p:txBody>
      </p:sp>
      <p:sp>
        <p:nvSpPr>
          <p:cNvPr id="209" name="Google Shape;209;p17"/>
          <p:cNvSpPr/>
          <p:nvPr/>
        </p:nvSpPr>
        <p:spPr>
          <a:xfrm>
            <a:off x="5188100" y="2498450"/>
            <a:ext cx="1244700" cy="1173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Ubuntu"/>
              <a:ea typeface="Ubuntu"/>
              <a:cs typeface="Ubuntu"/>
              <a:sym typeface="Ubuntu"/>
            </a:endParaRPr>
          </a:p>
        </p:txBody>
      </p:sp>
      <p:sp>
        <p:nvSpPr>
          <p:cNvPr id="210" name="Google Shape;210;p17"/>
          <p:cNvSpPr txBox="1"/>
          <p:nvPr/>
        </p:nvSpPr>
        <p:spPr>
          <a:xfrm>
            <a:off x="3800575" y="2446875"/>
            <a:ext cx="40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t>
            </a:r>
            <a:endParaRPr>
              <a:latin typeface="Ubuntu"/>
              <a:ea typeface="Ubuntu"/>
              <a:cs typeface="Ubuntu"/>
              <a:sym typeface="Ubuntu"/>
            </a:endParaRPr>
          </a:p>
        </p:txBody>
      </p:sp>
      <p:sp>
        <p:nvSpPr>
          <p:cNvPr id="211" name="Google Shape;211;p17"/>
          <p:cNvSpPr/>
          <p:nvPr/>
        </p:nvSpPr>
        <p:spPr>
          <a:xfrm>
            <a:off x="5264300" y="2574650"/>
            <a:ext cx="1244700" cy="1173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Ubuntu"/>
              <a:ea typeface="Ubuntu"/>
              <a:cs typeface="Ubuntu"/>
              <a:sym typeface="Ubuntu"/>
            </a:endParaRPr>
          </a:p>
        </p:txBody>
      </p:sp>
      <p:cxnSp>
        <p:nvCxnSpPr>
          <p:cNvPr id="212" name="Google Shape;212;p17"/>
          <p:cNvCxnSpPr>
            <a:stCxn id="211" idx="1"/>
          </p:cNvCxnSpPr>
          <p:nvPr/>
        </p:nvCxnSpPr>
        <p:spPr>
          <a:xfrm flipH="1">
            <a:off x="4201700" y="3161150"/>
            <a:ext cx="1062600" cy="166200"/>
          </a:xfrm>
          <a:prstGeom prst="curvedConnector3">
            <a:avLst>
              <a:gd fmla="val 50000" name="adj1"/>
            </a:avLst>
          </a:prstGeom>
          <a:noFill/>
          <a:ln cap="flat" cmpd="sng" w="38100">
            <a:solidFill>
              <a:schemeClr val="dk2"/>
            </a:solidFill>
            <a:prstDash val="solid"/>
            <a:round/>
            <a:headEnd len="med" w="med" type="none"/>
            <a:tailEnd len="med" w="med" type="triangle"/>
          </a:ln>
        </p:spPr>
      </p:cxnSp>
      <p:grpSp>
        <p:nvGrpSpPr>
          <p:cNvPr id="213" name="Google Shape;213;p17"/>
          <p:cNvGrpSpPr/>
          <p:nvPr/>
        </p:nvGrpSpPr>
        <p:grpSpPr>
          <a:xfrm>
            <a:off x="2044738" y="2137375"/>
            <a:ext cx="1416000" cy="1321200"/>
            <a:chOff x="837700" y="2265350"/>
            <a:chExt cx="1416000" cy="1321200"/>
          </a:xfrm>
        </p:grpSpPr>
        <p:sp>
          <p:nvSpPr>
            <p:cNvPr id="214" name="Google Shape;214;p17"/>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15" name="Google Shape;215;p17"/>
            <p:cNvSpPr/>
            <p:nvPr/>
          </p:nvSpPr>
          <p:spPr>
            <a:xfrm>
              <a:off x="1191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16" name="Google Shape;216;p17"/>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17" name="Google Shape;217;p17"/>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18" name="Google Shape;218;p17"/>
            <p:cNvSpPr/>
            <p:nvPr/>
          </p:nvSpPr>
          <p:spPr>
            <a:xfrm>
              <a:off x="837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19" name="Google Shape;219;p17"/>
            <p:cNvSpPr/>
            <p:nvPr/>
          </p:nvSpPr>
          <p:spPr>
            <a:xfrm>
              <a:off x="1191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20" name="Google Shape;220;p17"/>
            <p:cNvSpPr/>
            <p:nvPr/>
          </p:nvSpPr>
          <p:spPr>
            <a:xfrm>
              <a:off x="837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21" name="Google Shape;221;p17"/>
            <p:cNvSpPr/>
            <p:nvPr/>
          </p:nvSpPr>
          <p:spPr>
            <a:xfrm>
              <a:off x="1191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22" name="Google Shape;222;p17"/>
            <p:cNvSpPr/>
            <p:nvPr/>
          </p:nvSpPr>
          <p:spPr>
            <a:xfrm>
              <a:off x="1545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23" name="Google Shape;223;p17"/>
            <p:cNvSpPr/>
            <p:nvPr/>
          </p:nvSpPr>
          <p:spPr>
            <a:xfrm>
              <a:off x="1899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24" name="Google Shape;224;p17"/>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25" name="Google Shape;225;p17"/>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26" name="Google Shape;226;p17"/>
            <p:cNvSpPr/>
            <p:nvPr/>
          </p:nvSpPr>
          <p:spPr>
            <a:xfrm>
              <a:off x="1545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27" name="Google Shape;227;p17"/>
            <p:cNvSpPr/>
            <p:nvPr/>
          </p:nvSpPr>
          <p:spPr>
            <a:xfrm>
              <a:off x="1899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28" name="Google Shape;228;p17"/>
            <p:cNvSpPr/>
            <p:nvPr/>
          </p:nvSpPr>
          <p:spPr>
            <a:xfrm>
              <a:off x="1545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29" name="Google Shape;229;p17"/>
            <p:cNvSpPr/>
            <p:nvPr/>
          </p:nvSpPr>
          <p:spPr>
            <a:xfrm>
              <a:off x="1899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grpSp>
      <p:grpSp>
        <p:nvGrpSpPr>
          <p:cNvPr id="230" name="Google Shape;230;p17"/>
          <p:cNvGrpSpPr/>
          <p:nvPr/>
        </p:nvGrpSpPr>
        <p:grpSpPr>
          <a:xfrm>
            <a:off x="2401613" y="2472700"/>
            <a:ext cx="1416000" cy="1321200"/>
            <a:chOff x="837700" y="2265350"/>
            <a:chExt cx="1416000" cy="1321200"/>
          </a:xfrm>
        </p:grpSpPr>
        <p:sp>
          <p:nvSpPr>
            <p:cNvPr id="231" name="Google Shape;231;p17"/>
            <p:cNvSpPr/>
            <p:nvPr/>
          </p:nvSpPr>
          <p:spPr>
            <a:xfrm>
              <a:off x="837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7</a:t>
              </a:r>
              <a:endParaRPr sz="700">
                <a:latin typeface="Ubuntu"/>
                <a:ea typeface="Ubuntu"/>
                <a:cs typeface="Ubuntu"/>
                <a:sym typeface="Ubuntu"/>
              </a:endParaRPr>
            </a:p>
          </p:txBody>
        </p:sp>
        <p:sp>
          <p:nvSpPr>
            <p:cNvPr id="232" name="Google Shape;232;p17"/>
            <p:cNvSpPr/>
            <p:nvPr/>
          </p:nvSpPr>
          <p:spPr>
            <a:xfrm>
              <a:off x="1191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0</a:t>
              </a:r>
              <a:endParaRPr sz="700">
                <a:latin typeface="Ubuntu"/>
                <a:ea typeface="Ubuntu"/>
                <a:cs typeface="Ubuntu"/>
                <a:sym typeface="Ubuntu"/>
              </a:endParaRPr>
            </a:p>
          </p:txBody>
        </p:sp>
        <p:sp>
          <p:nvSpPr>
            <p:cNvPr id="233" name="Google Shape;233;p17"/>
            <p:cNvSpPr/>
            <p:nvPr/>
          </p:nvSpPr>
          <p:spPr>
            <a:xfrm>
              <a:off x="837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7</a:t>
              </a:r>
              <a:endParaRPr sz="700">
                <a:latin typeface="Ubuntu"/>
                <a:ea typeface="Ubuntu"/>
                <a:cs typeface="Ubuntu"/>
                <a:sym typeface="Ubuntu"/>
              </a:endParaRPr>
            </a:p>
          </p:txBody>
        </p:sp>
        <p:sp>
          <p:nvSpPr>
            <p:cNvPr id="234" name="Google Shape;234;p17"/>
            <p:cNvSpPr/>
            <p:nvPr/>
          </p:nvSpPr>
          <p:spPr>
            <a:xfrm>
              <a:off x="1191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235" name="Google Shape;235;p17"/>
            <p:cNvSpPr/>
            <p:nvPr/>
          </p:nvSpPr>
          <p:spPr>
            <a:xfrm>
              <a:off x="837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100</a:t>
              </a:r>
              <a:endParaRPr sz="700">
                <a:latin typeface="Ubuntu"/>
                <a:ea typeface="Ubuntu"/>
                <a:cs typeface="Ubuntu"/>
                <a:sym typeface="Ubuntu"/>
              </a:endParaRPr>
            </a:p>
          </p:txBody>
        </p:sp>
        <p:sp>
          <p:nvSpPr>
            <p:cNvPr id="236" name="Google Shape;236;p17"/>
            <p:cNvSpPr/>
            <p:nvPr/>
          </p:nvSpPr>
          <p:spPr>
            <a:xfrm>
              <a:off x="1191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237" name="Google Shape;237;p17"/>
            <p:cNvSpPr/>
            <p:nvPr/>
          </p:nvSpPr>
          <p:spPr>
            <a:xfrm>
              <a:off x="837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100</a:t>
              </a:r>
              <a:endParaRPr sz="700">
                <a:latin typeface="Ubuntu"/>
                <a:ea typeface="Ubuntu"/>
                <a:cs typeface="Ubuntu"/>
                <a:sym typeface="Ubuntu"/>
              </a:endParaRPr>
            </a:p>
          </p:txBody>
        </p:sp>
        <p:sp>
          <p:nvSpPr>
            <p:cNvPr id="238" name="Google Shape;238;p17"/>
            <p:cNvSpPr/>
            <p:nvPr/>
          </p:nvSpPr>
          <p:spPr>
            <a:xfrm>
              <a:off x="1191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239" name="Google Shape;239;p17"/>
            <p:cNvSpPr/>
            <p:nvPr/>
          </p:nvSpPr>
          <p:spPr>
            <a:xfrm>
              <a:off x="1545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0</a:t>
              </a:r>
              <a:endParaRPr sz="700">
                <a:latin typeface="Ubuntu"/>
                <a:ea typeface="Ubuntu"/>
                <a:cs typeface="Ubuntu"/>
                <a:sym typeface="Ubuntu"/>
              </a:endParaRPr>
            </a:p>
          </p:txBody>
        </p:sp>
        <p:sp>
          <p:nvSpPr>
            <p:cNvPr id="240" name="Google Shape;240;p17"/>
            <p:cNvSpPr/>
            <p:nvPr/>
          </p:nvSpPr>
          <p:spPr>
            <a:xfrm>
              <a:off x="1899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0</a:t>
              </a:r>
              <a:endParaRPr sz="700">
                <a:latin typeface="Ubuntu"/>
                <a:ea typeface="Ubuntu"/>
                <a:cs typeface="Ubuntu"/>
                <a:sym typeface="Ubuntu"/>
              </a:endParaRPr>
            </a:p>
          </p:txBody>
        </p:sp>
        <p:sp>
          <p:nvSpPr>
            <p:cNvPr id="241" name="Google Shape;241;p17"/>
            <p:cNvSpPr/>
            <p:nvPr/>
          </p:nvSpPr>
          <p:spPr>
            <a:xfrm>
              <a:off x="1545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242" name="Google Shape;242;p17"/>
            <p:cNvSpPr/>
            <p:nvPr/>
          </p:nvSpPr>
          <p:spPr>
            <a:xfrm>
              <a:off x="1899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243" name="Google Shape;243;p17"/>
            <p:cNvSpPr/>
            <p:nvPr/>
          </p:nvSpPr>
          <p:spPr>
            <a:xfrm>
              <a:off x="1545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244" name="Google Shape;244;p17"/>
            <p:cNvSpPr/>
            <p:nvPr/>
          </p:nvSpPr>
          <p:spPr>
            <a:xfrm>
              <a:off x="1899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245" name="Google Shape;245;p17"/>
            <p:cNvSpPr/>
            <p:nvPr/>
          </p:nvSpPr>
          <p:spPr>
            <a:xfrm>
              <a:off x="1545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246" name="Google Shape;246;p17"/>
            <p:cNvSpPr/>
            <p:nvPr/>
          </p:nvSpPr>
          <p:spPr>
            <a:xfrm>
              <a:off x="1899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grpSp>
      <p:grpSp>
        <p:nvGrpSpPr>
          <p:cNvPr id="247" name="Google Shape;247;p17"/>
          <p:cNvGrpSpPr/>
          <p:nvPr/>
        </p:nvGrpSpPr>
        <p:grpSpPr>
          <a:xfrm>
            <a:off x="2759588" y="2803925"/>
            <a:ext cx="1416000" cy="1321200"/>
            <a:chOff x="837700" y="2265350"/>
            <a:chExt cx="1416000" cy="1321200"/>
          </a:xfrm>
        </p:grpSpPr>
        <p:sp>
          <p:nvSpPr>
            <p:cNvPr id="248" name="Google Shape;248;p17"/>
            <p:cNvSpPr/>
            <p:nvPr/>
          </p:nvSpPr>
          <p:spPr>
            <a:xfrm>
              <a:off x="837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249" name="Google Shape;249;p17"/>
            <p:cNvSpPr/>
            <p:nvPr/>
          </p:nvSpPr>
          <p:spPr>
            <a:xfrm>
              <a:off x="1191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50" name="Google Shape;250;p17"/>
            <p:cNvSpPr/>
            <p:nvPr/>
          </p:nvSpPr>
          <p:spPr>
            <a:xfrm>
              <a:off x="837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251" name="Google Shape;251;p17"/>
            <p:cNvSpPr/>
            <p:nvPr/>
          </p:nvSpPr>
          <p:spPr>
            <a:xfrm>
              <a:off x="1191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252" name="Google Shape;252;p17"/>
            <p:cNvSpPr/>
            <p:nvPr/>
          </p:nvSpPr>
          <p:spPr>
            <a:xfrm>
              <a:off x="837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53" name="Google Shape;253;p17"/>
            <p:cNvSpPr/>
            <p:nvPr/>
          </p:nvSpPr>
          <p:spPr>
            <a:xfrm>
              <a:off x="1191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sp>
          <p:nvSpPr>
            <p:cNvPr id="254" name="Google Shape;254;p17"/>
            <p:cNvSpPr/>
            <p:nvPr/>
          </p:nvSpPr>
          <p:spPr>
            <a:xfrm>
              <a:off x="837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55" name="Google Shape;255;p17"/>
            <p:cNvSpPr/>
            <p:nvPr/>
          </p:nvSpPr>
          <p:spPr>
            <a:xfrm>
              <a:off x="1191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sp>
          <p:nvSpPr>
            <p:cNvPr id="256" name="Google Shape;256;p17"/>
            <p:cNvSpPr/>
            <p:nvPr/>
          </p:nvSpPr>
          <p:spPr>
            <a:xfrm>
              <a:off x="1545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57" name="Google Shape;257;p17"/>
            <p:cNvSpPr/>
            <p:nvPr/>
          </p:nvSpPr>
          <p:spPr>
            <a:xfrm>
              <a:off x="1899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58" name="Google Shape;258;p17"/>
            <p:cNvSpPr/>
            <p:nvPr/>
          </p:nvSpPr>
          <p:spPr>
            <a:xfrm>
              <a:off x="1545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259" name="Google Shape;259;p17"/>
            <p:cNvSpPr/>
            <p:nvPr/>
          </p:nvSpPr>
          <p:spPr>
            <a:xfrm>
              <a:off x="1899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260" name="Google Shape;260;p17"/>
            <p:cNvSpPr/>
            <p:nvPr/>
          </p:nvSpPr>
          <p:spPr>
            <a:xfrm>
              <a:off x="1545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61" name="Google Shape;261;p17"/>
            <p:cNvSpPr/>
            <p:nvPr/>
          </p:nvSpPr>
          <p:spPr>
            <a:xfrm>
              <a:off x="1899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62" name="Google Shape;262;p17"/>
            <p:cNvSpPr/>
            <p:nvPr/>
          </p:nvSpPr>
          <p:spPr>
            <a:xfrm>
              <a:off x="1545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sp>
          <p:nvSpPr>
            <p:cNvPr id="263" name="Google Shape;263;p17"/>
            <p:cNvSpPr/>
            <p:nvPr/>
          </p:nvSpPr>
          <p:spPr>
            <a:xfrm>
              <a:off x="1899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Chroma subsampling </a:t>
            </a:r>
            <a:r>
              <a:rPr b="1" lang="en">
                <a:solidFill>
                  <a:schemeClr val="accent5"/>
                </a:solidFill>
              </a:rPr>
              <a:t>YUV420</a:t>
            </a:r>
            <a:endParaRPr b="1">
              <a:solidFill>
                <a:schemeClr val="accent5"/>
              </a:solidFill>
            </a:endParaRPr>
          </a:p>
        </p:txBody>
      </p:sp>
      <p:pic>
        <p:nvPicPr>
          <p:cNvPr descr="Barn-yuv.png" id="1203" name="Google Shape;1203;p62"/>
          <p:cNvPicPr preferRelativeResize="0"/>
          <p:nvPr/>
        </p:nvPicPr>
        <p:blipFill rotWithShape="1">
          <a:blip r:embed="rId3">
            <a:alphaModFix/>
          </a:blip>
          <a:srcRect b="49993" l="0" r="0" t="25003"/>
          <a:stretch/>
        </p:blipFill>
        <p:spPr>
          <a:xfrm>
            <a:off x="2736338" y="2020987"/>
            <a:ext cx="1720250" cy="1286050"/>
          </a:xfrm>
          <a:prstGeom prst="rect">
            <a:avLst/>
          </a:prstGeom>
          <a:noFill/>
          <a:ln>
            <a:noFill/>
          </a:ln>
        </p:spPr>
      </p:pic>
      <p:pic>
        <p:nvPicPr>
          <p:cNvPr descr="Barn-yuv.png" id="1204" name="Google Shape;1204;p62"/>
          <p:cNvPicPr preferRelativeResize="0"/>
          <p:nvPr/>
        </p:nvPicPr>
        <p:blipFill rotWithShape="1">
          <a:blip r:embed="rId3">
            <a:alphaModFix/>
          </a:blip>
          <a:srcRect b="25218" l="0" r="0" t="49778"/>
          <a:stretch/>
        </p:blipFill>
        <p:spPr>
          <a:xfrm>
            <a:off x="5375388" y="2029125"/>
            <a:ext cx="808322" cy="626566"/>
          </a:xfrm>
          <a:prstGeom prst="rect">
            <a:avLst/>
          </a:prstGeom>
          <a:noFill/>
          <a:ln>
            <a:noFill/>
          </a:ln>
        </p:spPr>
      </p:pic>
      <p:pic>
        <p:nvPicPr>
          <p:cNvPr descr="Barn-yuv.png" id="1205" name="Google Shape;1205;p62"/>
          <p:cNvPicPr preferRelativeResize="0"/>
          <p:nvPr/>
        </p:nvPicPr>
        <p:blipFill rotWithShape="1">
          <a:blip r:embed="rId3">
            <a:alphaModFix/>
          </a:blip>
          <a:srcRect b="0" l="0" r="0" t="74996"/>
          <a:stretch/>
        </p:blipFill>
        <p:spPr>
          <a:xfrm>
            <a:off x="6422741" y="2029125"/>
            <a:ext cx="808322" cy="626566"/>
          </a:xfrm>
          <a:prstGeom prst="rect">
            <a:avLst/>
          </a:prstGeom>
          <a:noFill/>
          <a:ln>
            <a:noFill/>
          </a:ln>
        </p:spPr>
      </p:pic>
      <p:pic>
        <p:nvPicPr>
          <p:cNvPr descr="2000px-Eye_open_font_awesome.svg.png" id="1206" name="Google Shape;1206;p62"/>
          <p:cNvPicPr preferRelativeResize="0"/>
          <p:nvPr/>
        </p:nvPicPr>
        <p:blipFill>
          <a:blip r:embed="rId4">
            <a:alphaModFix/>
          </a:blip>
          <a:stretch>
            <a:fillRect/>
          </a:stretch>
        </p:blipFill>
        <p:spPr>
          <a:xfrm>
            <a:off x="3087600" y="3307025"/>
            <a:ext cx="1017725" cy="1017725"/>
          </a:xfrm>
          <a:prstGeom prst="rect">
            <a:avLst/>
          </a:prstGeom>
          <a:noFill/>
          <a:ln>
            <a:noFill/>
          </a:ln>
        </p:spPr>
      </p:pic>
      <p:pic>
        <p:nvPicPr>
          <p:cNvPr descr="2000px-Eye_open_font_awesome.svg.png" id="1207" name="Google Shape;1207;p62"/>
          <p:cNvPicPr preferRelativeResize="0"/>
          <p:nvPr/>
        </p:nvPicPr>
        <p:blipFill>
          <a:blip r:embed="rId4">
            <a:alphaModFix amt="22000"/>
          </a:blip>
          <a:stretch>
            <a:fillRect/>
          </a:stretch>
        </p:blipFill>
        <p:spPr>
          <a:xfrm>
            <a:off x="5540435" y="2655686"/>
            <a:ext cx="478215" cy="495840"/>
          </a:xfrm>
          <a:prstGeom prst="rect">
            <a:avLst/>
          </a:prstGeom>
          <a:noFill/>
          <a:ln>
            <a:noFill/>
          </a:ln>
        </p:spPr>
      </p:pic>
      <p:pic>
        <p:nvPicPr>
          <p:cNvPr descr="2000px-Eye_open_font_awesome.svg.png" id="1208" name="Google Shape;1208;p62"/>
          <p:cNvPicPr preferRelativeResize="0"/>
          <p:nvPr/>
        </p:nvPicPr>
        <p:blipFill>
          <a:blip r:embed="rId4">
            <a:alphaModFix amt="22000"/>
          </a:blip>
          <a:stretch>
            <a:fillRect/>
          </a:stretch>
        </p:blipFill>
        <p:spPr>
          <a:xfrm>
            <a:off x="6587776" y="2655686"/>
            <a:ext cx="478215" cy="495840"/>
          </a:xfrm>
          <a:prstGeom prst="rect">
            <a:avLst/>
          </a:prstGeom>
          <a:noFill/>
          <a:ln>
            <a:noFill/>
          </a:ln>
        </p:spPr>
      </p:pic>
      <p:cxnSp>
        <p:nvCxnSpPr>
          <p:cNvPr id="1209" name="Google Shape;1209;p62"/>
          <p:cNvCxnSpPr/>
          <p:nvPr/>
        </p:nvCxnSpPr>
        <p:spPr>
          <a:xfrm flipH="1" rot="10800000">
            <a:off x="2607225" y="1867338"/>
            <a:ext cx="1574700" cy="6300"/>
          </a:xfrm>
          <a:prstGeom prst="straightConnector1">
            <a:avLst/>
          </a:prstGeom>
          <a:noFill/>
          <a:ln cap="flat" cmpd="sng" w="28575">
            <a:solidFill>
              <a:schemeClr val="dk2"/>
            </a:solidFill>
            <a:prstDash val="solid"/>
            <a:round/>
            <a:headEnd len="med" w="med" type="none"/>
            <a:tailEnd len="med" w="med" type="triangle"/>
          </a:ln>
        </p:spPr>
      </p:cxnSp>
      <p:cxnSp>
        <p:nvCxnSpPr>
          <p:cNvPr id="1210" name="Google Shape;1210;p62"/>
          <p:cNvCxnSpPr/>
          <p:nvPr/>
        </p:nvCxnSpPr>
        <p:spPr>
          <a:xfrm flipH="1">
            <a:off x="2600925" y="1867338"/>
            <a:ext cx="6300" cy="1439700"/>
          </a:xfrm>
          <a:prstGeom prst="straightConnector1">
            <a:avLst/>
          </a:prstGeom>
          <a:noFill/>
          <a:ln cap="flat" cmpd="sng" w="28575">
            <a:solidFill>
              <a:schemeClr val="dk2"/>
            </a:solidFill>
            <a:prstDash val="solid"/>
            <a:round/>
            <a:headEnd len="med" w="med" type="none"/>
            <a:tailEnd len="med" w="med" type="triangle"/>
          </a:ln>
        </p:spPr>
      </p:cxnSp>
      <p:sp>
        <p:nvSpPr>
          <p:cNvPr id="1211" name="Google Shape;1211;p62"/>
          <p:cNvSpPr txBox="1"/>
          <p:nvPr/>
        </p:nvSpPr>
        <p:spPr>
          <a:xfrm>
            <a:off x="2600913" y="1482438"/>
            <a:ext cx="199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1280</a:t>
            </a:r>
            <a:endParaRPr>
              <a:latin typeface="Ubuntu"/>
              <a:ea typeface="Ubuntu"/>
              <a:cs typeface="Ubuntu"/>
              <a:sym typeface="Ubuntu"/>
            </a:endParaRPr>
          </a:p>
        </p:txBody>
      </p:sp>
      <p:sp>
        <p:nvSpPr>
          <p:cNvPr id="1212" name="Google Shape;1212;p62"/>
          <p:cNvSpPr txBox="1"/>
          <p:nvPr/>
        </p:nvSpPr>
        <p:spPr>
          <a:xfrm>
            <a:off x="1912925" y="1731638"/>
            <a:ext cx="694200" cy="15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720</a:t>
            </a:r>
            <a:endParaRPr>
              <a:latin typeface="Ubuntu"/>
              <a:ea typeface="Ubuntu"/>
              <a:cs typeface="Ubuntu"/>
              <a:sym typeface="Ubuntu"/>
            </a:endParaRPr>
          </a:p>
        </p:txBody>
      </p:sp>
      <p:cxnSp>
        <p:nvCxnSpPr>
          <p:cNvPr id="1213" name="Google Shape;1213;p62"/>
          <p:cNvCxnSpPr/>
          <p:nvPr/>
        </p:nvCxnSpPr>
        <p:spPr>
          <a:xfrm flipH="1" rot="10800000">
            <a:off x="5282498" y="1898725"/>
            <a:ext cx="640500" cy="6300"/>
          </a:xfrm>
          <a:prstGeom prst="straightConnector1">
            <a:avLst/>
          </a:prstGeom>
          <a:noFill/>
          <a:ln cap="flat" cmpd="sng" w="28575">
            <a:solidFill>
              <a:schemeClr val="dk2"/>
            </a:solidFill>
            <a:prstDash val="solid"/>
            <a:round/>
            <a:headEnd len="med" w="med" type="none"/>
            <a:tailEnd len="med" w="med" type="triangle"/>
          </a:ln>
        </p:spPr>
      </p:cxnSp>
      <p:cxnSp>
        <p:nvCxnSpPr>
          <p:cNvPr id="1214" name="Google Shape;1214;p62"/>
          <p:cNvCxnSpPr/>
          <p:nvPr/>
        </p:nvCxnSpPr>
        <p:spPr>
          <a:xfrm flipH="1">
            <a:off x="5282425" y="1898725"/>
            <a:ext cx="3900" cy="542700"/>
          </a:xfrm>
          <a:prstGeom prst="straightConnector1">
            <a:avLst/>
          </a:prstGeom>
          <a:noFill/>
          <a:ln cap="flat" cmpd="sng" w="28575">
            <a:solidFill>
              <a:schemeClr val="dk2"/>
            </a:solidFill>
            <a:prstDash val="solid"/>
            <a:round/>
            <a:headEnd len="med" w="med" type="none"/>
            <a:tailEnd len="med" w="med" type="triangle"/>
          </a:ln>
        </p:spPr>
      </p:cxnSp>
      <p:sp>
        <p:nvSpPr>
          <p:cNvPr id="1215" name="Google Shape;1215;p62"/>
          <p:cNvSpPr txBox="1"/>
          <p:nvPr/>
        </p:nvSpPr>
        <p:spPr>
          <a:xfrm>
            <a:off x="4592025" y="1763025"/>
            <a:ext cx="694200" cy="7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180</a:t>
            </a:r>
            <a:endParaRPr>
              <a:latin typeface="Ubuntu"/>
              <a:ea typeface="Ubuntu"/>
              <a:cs typeface="Ubuntu"/>
              <a:sym typeface="Ubuntu"/>
            </a:endParaRPr>
          </a:p>
        </p:txBody>
      </p:sp>
      <p:sp>
        <p:nvSpPr>
          <p:cNvPr id="1216" name="Google Shape;1216;p62"/>
          <p:cNvSpPr txBox="1"/>
          <p:nvPr/>
        </p:nvSpPr>
        <p:spPr>
          <a:xfrm>
            <a:off x="5228800" y="1356025"/>
            <a:ext cx="6942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320</a:t>
            </a:r>
            <a:endParaRPr>
              <a:latin typeface="Ubuntu"/>
              <a:ea typeface="Ubuntu"/>
              <a:cs typeface="Ubuntu"/>
              <a:sym typeface="Ubuntu"/>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Chroma subsampling</a:t>
            </a:r>
            <a:endParaRPr/>
          </a:p>
        </p:txBody>
      </p:sp>
      <p:pic>
        <p:nvPicPr>
          <p:cNvPr descr="Colorcomp.jpg" id="1222" name="Google Shape;1222;p63"/>
          <p:cNvPicPr preferRelativeResize="0"/>
          <p:nvPr/>
        </p:nvPicPr>
        <p:blipFill>
          <a:blip r:embed="rId3">
            <a:alphaModFix/>
          </a:blip>
          <a:stretch>
            <a:fillRect/>
          </a:stretch>
        </p:blipFill>
        <p:spPr>
          <a:xfrm>
            <a:off x="441000" y="1017714"/>
            <a:ext cx="8261999" cy="411763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needed to store 1h of video at 720p 30fps</a:t>
            </a:r>
            <a:endParaRPr/>
          </a:p>
        </p:txBody>
      </p:sp>
      <p:sp>
        <p:nvSpPr>
          <p:cNvPr id="1228" name="Google Shape;1228;p64"/>
          <p:cNvSpPr txBox="1"/>
          <p:nvPr>
            <p:ph idx="1" type="body"/>
          </p:nvPr>
        </p:nvSpPr>
        <p:spPr>
          <a:xfrm>
            <a:off x="468600" y="2669125"/>
            <a:ext cx="8520600" cy="49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with chroma subsampling YUV420</a:t>
            </a:r>
            <a:endParaRPr sz="1400"/>
          </a:p>
        </p:txBody>
      </p:sp>
      <p:sp>
        <p:nvSpPr>
          <p:cNvPr id="1229" name="Google Shape;1229;p64"/>
          <p:cNvSpPr txBox="1"/>
          <p:nvPr/>
        </p:nvSpPr>
        <p:spPr>
          <a:xfrm>
            <a:off x="625500" y="1145950"/>
            <a:ext cx="8206800" cy="14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Ubuntu"/>
                <a:ea typeface="Ubuntu"/>
                <a:cs typeface="Ubuntu"/>
                <a:sym typeface="Ubuntu"/>
              </a:rPr>
              <a:t>WIDTH * HEIGHT * BITS_PER_PIXEL * FPS</a:t>
            </a:r>
            <a:endParaRPr>
              <a:solidFill>
                <a:srgbClr val="EFEFEF"/>
              </a:solidFill>
              <a:latin typeface="Ubuntu"/>
              <a:ea typeface="Ubuntu"/>
              <a:cs typeface="Ubuntu"/>
              <a:sym typeface="Ubuntu"/>
            </a:endParaRPr>
          </a:p>
          <a:p>
            <a:pPr indent="0" lvl="0" marL="0" rtl="0" algn="ctr">
              <a:spcBef>
                <a:spcPts val="0"/>
              </a:spcBef>
              <a:spcAft>
                <a:spcPts val="0"/>
              </a:spcAft>
              <a:buNone/>
            </a:pPr>
            <a:r>
              <a:rPr lang="en">
                <a:solidFill>
                  <a:srgbClr val="EFEFEF"/>
                </a:solidFill>
                <a:latin typeface="Ubuntu"/>
                <a:ea typeface="Ubuntu"/>
                <a:cs typeface="Ubuntu"/>
                <a:sym typeface="Ubuntu"/>
              </a:rPr>
              <a:t>1280 * 720 * 24 * 30</a:t>
            </a:r>
            <a:endParaRPr>
              <a:solidFill>
                <a:srgbClr val="EFEFEF"/>
              </a:solidFill>
              <a:latin typeface="Ubuntu"/>
              <a:ea typeface="Ubuntu"/>
              <a:cs typeface="Ubuntu"/>
              <a:sym typeface="Ubuntu"/>
            </a:endParaRPr>
          </a:p>
          <a:p>
            <a:pPr indent="0" lvl="0" marL="0" rtl="0" algn="ctr">
              <a:spcBef>
                <a:spcPts val="0"/>
              </a:spcBef>
              <a:spcAft>
                <a:spcPts val="0"/>
              </a:spcAft>
              <a:buNone/>
            </a:pPr>
            <a:r>
              <a:rPr lang="en" sz="1800">
                <a:solidFill>
                  <a:srgbClr val="EFEFEF"/>
                </a:solidFill>
                <a:latin typeface="Ubuntu"/>
                <a:ea typeface="Ubuntu"/>
                <a:cs typeface="Ubuntu"/>
                <a:sym typeface="Ubuntu"/>
              </a:rPr>
              <a:t>663,552,000 (663.552Mb) bits per second</a:t>
            </a:r>
            <a:endParaRPr sz="1800">
              <a:solidFill>
                <a:srgbClr val="EFEFEF"/>
              </a:solidFill>
              <a:latin typeface="Ubuntu"/>
              <a:ea typeface="Ubuntu"/>
              <a:cs typeface="Ubuntu"/>
              <a:sym typeface="Ubuntu"/>
            </a:endParaRPr>
          </a:p>
          <a:p>
            <a:pPr indent="0" lvl="0" marL="0" rtl="0" algn="ctr">
              <a:spcBef>
                <a:spcPts val="0"/>
              </a:spcBef>
              <a:spcAft>
                <a:spcPts val="0"/>
              </a:spcAft>
              <a:buNone/>
            </a:pPr>
            <a:r>
              <a:t/>
            </a:r>
            <a:endParaRPr sz="1800">
              <a:solidFill>
                <a:srgbClr val="EFEFEF"/>
              </a:solidFill>
              <a:latin typeface="Ubuntu"/>
              <a:ea typeface="Ubuntu"/>
              <a:cs typeface="Ubuntu"/>
              <a:sym typeface="Ubuntu"/>
            </a:endParaRPr>
          </a:p>
          <a:p>
            <a:pPr indent="0" lvl="0" marL="0" rtl="0" algn="ctr">
              <a:spcBef>
                <a:spcPts val="0"/>
              </a:spcBef>
              <a:spcAft>
                <a:spcPts val="0"/>
              </a:spcAft>
              <a:buNone/>
            </a:pPr>
            <a:r>
              <a:rPr b="1" lang="en" sz="1800">
                <a:solidFill>
                  <a:srgbClr val="EFEFEF"/>
                </a:solidFill>
                <a:latin typeface="Ubuntu"/>
                <a:ea typeface="Ubuntu"/>
                <a:cs typeface="Ubuntu"/>
                <a:sym typeface="Ubuntu"/>
              </a:rPr>
              <a:t>2,388,787,200,000 (278GB)</a:t>
            </a:r>
            <a:endParaRPr b="1" sz="1800">
              <a:solidFill>
                <a:srgbClr val="EFEFEF"/>
              </a:solidFill>
              <a:latin typeface="Ubuntu"/>
              <a:ea typeface="Ubuntu"/>
              <a:cs typeface="Ubuntu"/>
              <a:sym typeface="Ubuntu"/>
            </a:endParaRPr>
          </a:p>
        </p:txBody>
      </p:sp>
      <p:sp>
        <p:nvSpPr>
          <p:cNvPr id="1230" name="Google Shape;1230;p64"/>
          <p:cNvSpPr txBox="1"/>
          <p:nvPr/>
        </p:nvSpPr>
        <p:spPr>
          <a:xfrm>
            <a:off x="625500" y="3154850"/>
            <a:ext cx="8206800" cy="14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WIDTH * HEIGHT * BITS_PER_PIXEL * FPS</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1280 * 720 * 12 * 30</a:t>
            </a:r>
            <a:endParaRPr>
              <a:latin typeface="Ubuntu"/>
              <a:ea typeface="Ubuntu"/>
              <a:cs typeface="Ubuntu"/>
              <a:sym typeface="Ubuntu"/>
            </a:endParaRPr>
          </a:p>
          <a:p>
            <a:pPr indent="0" lvl="0" marL="0" rtl="0" algn="ctr">
              <a:spcBef>
                <a:spcPts val="0"/>
              </a:spcBef>
              <a:spcAft>
                <a:spcPts val="0"/>
              </a:spcAft>
              <a:buNone/>
            </a:pPr>
            <a:r>
              <a:rPr lang="en" sz="1800">
                <a:solidFill>
                  <a:schemeClr val="dk2"/>
                </a:solidFill>
                <a:latin typeface="Ubuntu"/>
                <a:ea typeface="Ubuntu"/>
                <a:cs typeface="Ubuntu"/>
                <a:sym typeface="Ubuntu"/>
              </a:rPr>
              <a:t>331,776,000</a:t>
            </a:r>
            <a:r>
              <a:rPr lang="en" sz="1800">
                <a:solidFill>
                  <a:schemeClr val="dk2"/>
                </a:solidFill>
                <a:latin typeface="Ubuntu"/>
                <a:ea typeface="Ubuntu"/>
                <a:cs typeface="Ubuntu"/>
                <a:sym typeface="Ubuntu"/>
              </a:rPr>
              <a:t> (</a:t>
            </a:r>
            <a:r>
              <a:rPr lang="en" sz="1800">
                <a:solidFill>
                  <a:schemeClr val="dk2"/>
                </a:solidFill>
                <a:latin typeface="Ubuntu"/>
                <a:ea typeface="Ubuntu"/>
                <a:cs typeface="Ubuntu"/>
                <a:sym typeface="Ubuntu"/>
              </a:rPr>
              <a:t>331.776</a:t>
            </a:r>
            <a:r>
              <a:rPr lang="en" sz="1800">
                <a:solidFill>
                  <a:schemeClr val="dk2"/>
                </a:solidFill>
                <a:latin typeface="Ubuntu"/>
                <a:ea typeface="Ubuntu"/>
                <a:cs typeface="Ubuntu"/>
                <a:sym typeface="Ubuntu"/>
              </a:rPr>
              <a:t>Mb) bits per second</a:t>
            </a:r>
            <a:endParaRPr sz="1800">
              <a:solidFill>
                <a:schemeClr val="dk2"/>
              </a:solidFill>
              <a:latin typeface="Ubuntu"/>
              <a:ea typeface="Ubuntu"/>
              <a:cs typeface="Ubuntu"/>
              <a:sym typeface="Ubuntu"/>
            </a:endParaRPr>
          </a:p>
          <a:p>
            <a:pPr indent="0" lvl="0" marL="0" rtl="0" algn="ctr">
              <a:spcBef>
                <a:spcPts val="0"/>
              </a:spcBef>
              <a:spcAft>
                <a:spcPts val="0"/>
              </a:spcAft>
              <a:buNone/>
            </a:pPr>
            <a:r>
              <a:t/>
            </a:r>
            <a:endParaRPr sz="1800">
              <a:solidFill>
                <a:schemeClr val="dk2"/>
              </a:solidFill>
              <a:latin typeface="Ubuntu"/>
              <a:ea typeface="Ubuntu"/>
              <a:cs typeface="Ubuntu"/>
              <a:sym typeface="Ubuntu"/>
            </a:endParaRPr>
          </a:p>
          <a:p>
            <a:pPr indent="0" lvl="0" marL="0" rtl="0" algn="ctr">
              <a:spcBef>
                <a:spcPts val="0"/>
              </a:spcBef>
              <a:spcAft>
                <a:spcPts val="0"/>
              </a:spcAft>
              <a:buNone/>
            </a:pPr>
            <a:r>
              <a:rPr b="1" lang="en" sz="1800">
                <a:solidFill>
                  <a:schemeClr val="dk2"/>
                </a:solidFill>
                <a:latin typeface="Ubuntu"/>
                <a:ea typeface="Ubuntu"/>
                <a:cs typeface="Ubuntu"/>
                <a:sym typeface="Ubuntu"/>
              </a:rPr>
              <a:t>1,194,393,600,000</a:t>
            </a:r>
            <a:r>
              <a:rPr b="1" lang="en" sz="1800">
                <a:solidFill>
                  <a:schemeClr val="dk2"/>
                </a:solidFill>
                <a:latin typeface="Ubuntu"/>
                <a:ea typeface="Ubuntu"/>
                <a:cs typeface="Ubuntu"/>
                <a:sym typeface="Ubuntu"/>
              </a:rPr>
              <a:t> (</a:t>
            </a:r>
            <a:r>
              <a:rPr b="1" lang="en" sz="1800">
                <a:solidFill>
                  <a:schemeClr val="dk2"/>
                </a:solidFill>
                <a:latin typeface="Ubuntu"/>
                <a:ea typeface="Ubuntu"/>
                <a:cs typeface="Ubuntu"/>
                <a:sym typeface="Ubuntu"/>
              </a:rPr>
              <a:t>139GB</a:t>
            </a:r>
            <a:r>
              <a:rPr b="1" lang="en" sz="1800">
                <a:solidFill>
                  <a:schemeClr val="dk2"/>
                </a:solidFill>
                <a:latin typeface="Ubuntu"/>
                <a:ea typeface="Ubuntu"/>
                <a:cs typeface="Ubuntu"/>
                <a:sym typeface="Ubuntu"/>
              </a:rPr>
              <a:t>)</a:t>
            </a:r>
            <a:endParaRPr b="1" sz="1800">
              <a:solidFill>
                <a:schemeClr val="dk2"/>
              </a:solidFill>
              <a:latin typeface="Ubuntu"/>
              <a:ea typeface="Ubuntu"/>
              <a:cs typeface="Ubuntu"/>
              <a:sym typeface="Ubuntu"/>
            </a:endParaRPr>
          </a:p>
        </p:txBody>
      </p:sp>
      <p:cxnSp>
        <p:nvCxnSpPr>
          <p:cNvPr id="1231" name="Google Shape;1231;p64"/>
          <p:cNvCxnSpPr/>
          <p:nvPr/>
        </p:nvCxnSpPr>
        <p:spPr>
          <a:xfrm>
            <a:off x="755125" y="2701900"/>
            <a:ext cx="7610100" cy="0"/>
          </a:xfrm>
          <a:prstGeom prst="straightConnector1">
            <a:avLst/>
          </a:prstGeom>
          <a:noFill/>
          <a:ln cap="flat" cmpd="sng" w="9525">
            <a:solidFill>
              <a:srgbClr val="B7B7B7"/>
            </a:solidFill>
            <a:prstDash val="dash"/>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35" name="Shape 1235"/>
        <p:cNvGrpSpPr/>
        <p:nvPr/>
      </p:nvGrpSpPr>
      <p:grpSpPr>
        <a:xfrm>
          <a:off x="0" y="0"/>
          <a:ext cx="0" cy="0"/>
          <a:chOff x="0" y="0"/>
          <a:chExt cx="0" cy="0"/>
        </a:xfrm>
      </p:grpSpPr>
      <p:sp>
        <p:nvSpPr>
          <p:cNvPr id="1236" name="Google Shape;1236;p65"/>
          <p:cNvSpPr txBox="1"/>
          <p:nvPr/>
        </p:nvSpPr>
        <p:spPr>
          <a:xfrm>
            <a:off x="377550" y="1955600"/>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Correlations in time</a:t>
            </a:r>
            <a:endParaRPr sz="3600">
              <a:solidFill>
                <a:srgbClr val="F3F3F3"/>
              </a:solidFill>
              <a:latin typeface="Ubuntu"/>
              <a:ea typeface="Ubuntu"/>
              <a:cs typeface="Ubuntu"/>
              <a:sym typeface="Ubuntu"/>
            </a:endParaRPr>
          </a:p>
        </p:txBody>
      </p:sp>
      <p:grpSp>
        <p:nvGrpSpPr>
          <p:cNvPr id="1237" name="Google Shape;1237;p65"/>
          <p:cNvGrpSpPr/>
          <p:nvPr/>
        </p:nvGrpSpPr>
        <p:grpSpPr>
          <a:xfrm>
            <a:off x="3640813" y="1016650"/>
            <a:ext cx="1416000" cy="1321200"/>
            <a:chOff x="837700" y="2265350"/>
            <a:chExt cx="1416000" cy="1321200"/>
          </a:xfrm>
        </p:grpSpPr>
        <p:sp>
          <p:nvSpPr>
            <p:cNvPr id="1238" name="Google Shape;1238;p6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65"/>
          <p:cNvGrpSpPr/>
          <p:nvPr/>
        </p:nvGrpSpPr>
        <p:grpSpPr>
          <a:xfrm>
            <a:off x="3746013" y="1098250"/>
            <a:ext cx="1416000" cy="1321200"/>
            <a:chOff x="837700" y="2265350"/>
            <a:chExt cx="1416000" cy="1321200"/>
          </a:xfrm>
        </p:grpSpPr>
        <p:sp>
          <p:nvSpPr>
            <p:cNvPr id="1255" name="Google Shape;1255;p6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65"/>
          <p:cNvGrpSpPr/>
          <p:nvPr/>
        </p:nvGrpSpPr>
        <p:grpSpPr>
          <a:xfrm>
            <a:off x="3874813" y="1191650"/>
            <a:ext cx="1416000" cy="1321200"/>
            <a:chOff x="837700" y="2265350"/>
            <a:chExt cx="1416000" cy="1321200"/>
          </a:xfrm>
        </p:grpSpPr>
        <p:sp>
          <p:nvSpPr>
            <p:cNvPr id="1272" name="Google Shape;1272;p6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5"/>
          <p:cNvGrpSpPr/>
          <p:nvPr/>
        </p:nvGrpSpPr>
        <p:grpSpPr>
          <a:xfrm>
            <a:off x="3981988" y="1293850"/>
            <a:ext cx="1416000" cy="1321200"/>
            <a:chOff x="837700" y="2265350"/>
            <a:chExt cx="1416000" cy="1321200"/>
          </a:xfrm>
        </p:grpSpPr>
        <p:sp>
          <p:nvSpPr>
            <p:cNvPr id="1289" name="Google Shape;1289;p6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65"/>
          <p:cNvGrpSpPr/>
          <p:nvPr/>
        </p:nvGrpSpPr>
        <p:grpSpPr>
          <a:xfrm>
            <a:off x="4087188" y="1375450"/>
            <a:ext cx="1416000" cy="1321200"/>
            <a:chOff x="837700" y="2265350"/>
            <a:chExt cx="1416000" cy="1321200"/>
          </a:xfrm>
        </p:grpSpPr>
        <p:sp>
          <p:nvSpPr>
            <p:cNvPr id="1306" name="Google Shape;1306;p65"/>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5"/>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5"/>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5"/>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5"/>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5"/>
            <p:cNvSpPr/>
            <p:nvPr/>
          </p:nvSpPr>
          <p:spPr>
            <a:xfrm>
              <a:off x="1191700" y="29259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5"/>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5"/>
            <p:cNvSpPr/>
            <p:nvPr/>
          </p:nvSpPr>
          <p:spPr>
            <a:xfrm>
              <a:off x="1191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5"/>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5"/>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5"/>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5"/>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5"/>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5"/>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5"/>
            <p:cNvSpPr/>
            <p:nvPr/>
          </p:nvSpPr>
          <p:spPr>
            <a:xfrm>
              <a:off x="1545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5"/>
            <p:cNvSpPr/>
            <p:nvPr/>
          </p:nvSpPr>
          <p:spPr>
            <a:xfrm>
              <a:off x="1899700" y="3256250"/>
              <a:ext cx="354000" cy="3303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Frame types</a:t>
            </a:r>
            <a:endParaRPr b="1"/>
          </a:p>
        </p:txBody>
      </p:sp>
      <p:pic>
        <p:nvPicPr>
          <p:cNvPr descr="1280px-I_P_and_B_frames.svg.png" id="1327" name="Google Shape;1327;p66"/>
          <p:cNvPicPr preferRelativeResize="0"/>
          <p:nvPr/>
        </p:nvPicPr>
        <p:blipFill>
          <a:blip r:embed="rId3">
            <a:alphaModFix/>
          </a:blip>
          <a:stretch>
            <a:fillRect/>
          </a:stretch>
        </p:blipFill>
        <p:spPr>
          <a:xfrm>
            <a:off x="0" y="1707356"/>
            <a:ext cx="9144000" cy="17287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 r</a:t>
            </a:r>
            <a:r>
              <a:rPr lang="en"/>
              <a:t>edundancy (</a:t>
            </a:r>
            <a:r>
              <a:rPr b="1" lang="en"/>
              <a:t>inter prediction</a:t>
            </a:r>
            <a:r>
              <a:rPr lang="en"/>
              <a:t>)</a:t>
            </a:r>
            <a:endParaRPr/>
          </a:p>
        </p:txBody>
      </p:sp>
      <p:pic>
        <p:nvPicPr>
          <p:cNvPr descr="smw-bg-clouds1.png" id="1333" name="Google Shape;1333;p67"/>
          <p:cNvPicPr preferRelativeResize="0"/>
          <p:nvPr/>
        </p:nvPicPr>
        <p:blipFill>
          <a:blip r:embed="rId3">
            <a:alphaModFix/>
          </a:blip>
          <a:stretch>
            <a:fillRect/>
          </a:stretch>
        </p:blipFill>
        <p:spPr>
          <a:xfrm>
            <a:off x="625300" y="1402629"/>
            <a:ext cx="1492600" cy="892825"/>
          </a:xfrm>
          <a:prstGeom prst="rect">
            <a:avLst/>
          </a:prstGeom>
          <a:noFill/>
          <a:ln>
            <a:noFill/>
          </a:ln>
        </p:spPr>
      </p:pic>
      <p:sp>
        <p:nvSpPr>
          <p:cNvPr id="1334" name="Google Shape;1334;p67"/>
          <p:cNvSpPr/>
          <p:nvPr/>
        </p:nvSpPr>
        <p:spPr>
          <a:xfrm>
            <a:off x="625300" y="176205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35" name="Google Shape;1335;p67"/>
          <p:cNvPicPr preferRelativeResize="0"/>
          <p:nvPr/>
        </p:nvPicPr>
        <p:blipFill>
          <a:blip r:embed="rId3">
            <a:alphaModFix/>
          </a:blip>
          <a:stretch>
            <a:fillRect/>
          </a:stretch>
        </p:blipFill>
        <p:spPr>
          <a:xfrm>
            <a:off x="2225500" y="1402629"/>
            <a:ext cx="1492600" cy="892825"/>
          </a:xfrm>
          <a:prstGeom prst="rect">
            <a:avLst/>
          </a:prstGeom>
          <a:noFill/>
          <a:ln>
            <a:noFill/>
          </a:ln>
        </p:spPr>
      </p:pic>
      <p:sp>
        <p:nvSpPr>
          <p:cNvPr id="1336" name="Google Shape;1336;p67"/>
          <p:cNvSpPr/>
          <p:nvPr/>
        </p:nvSpPr>
        <p:spPr>
          <a:xfrm>
            <a:off x="23779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37" name="Google Shape;1337;p67"/>
          <p:cNvPicPr preferRelativeResize="0"/>
          <p:nvPr/>
        </p:nvPicPr>
        <p:blipFill>
          <a:blip r:embed="rId3">
            <a:alphaModFix/>
          </a:blip>
          <a:stretch>
            <a:fillRect/>
          </a:stretch>
        </p:blipFill>
        <p:spPr>
          <a:xfrm>
            <a:off x="3825700" y="1402629"/>
            <a:ext cx="1492600" cy="892825"/>
          </a:xfrm>
          <a:prstGeom prst="rect">
            <a:avLst/>
          </a:prstGeom>
          <a:noFill/>
          <a:ln>
            <a:noFill/>
          </a:ln>
        </p:spPr>
      </p:pic>
      <p:sp>
        <p:nvSpPr>
          <p:cNvPr id="1338" name="Google Shape;1338;p67"/>
          <p:cNvSpPr/>
          <p:nvPr/>
        </p:nvSpPr>
        <p:spPr>
          <a:xfrm>
            <a:off x="41305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39" name="Google Shape;1339;p67"/>
          <p:cNvPicPr preferRelativeResize="0"/>
          <p:nvPr/>
        </p:nvPicPr>
        <p:blipFill>
          <a:blip r:embed="rId3">
            <a:alphaModFix/>
          </a:blip>
          <a:stretch>
            <a:fillRect/>
          </a:stretch>
        </p:blipFill>
        <p:spPr>
          <a:xfrm>
            <a:off x="5425900" y="1402629"/>
            <a:ext cx="1492600" cy="892825"/>
          </a:xfrm>
          <a:prstGeom prst="rect">
            <a:avLst/>
          </a:prstGeom>
          <a:noFill/>
          <a:ln>
            <a:noFill/>
          </a:ln>
        </p:spPr>
      </p:pic>
      <p:sp>
        <p:nvSpPr>
          <p:cNvPr id="1340" name="Google Shape;1340;p67"/>
          <p:cNvSpPr/>
          <p:nvPr/>
        </p:nvSpPr>
        <p:spPr>
          <a:xfrm>
            <a:off x="58831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41" name="Google Shape;1341;p67"/>
          <p:cNvPicPr preferRelativeResize="0"/>
          <p:nvPr/>
        </p:nvPicPr>
        <p:blipFill>
          <a:blip r:embed="rId3">
            <a:alphaModFix/>
          </a:blip>
          <a:stretch>
            <a:fillRect/>
          </a:stretch>
        </p:blipFill>
        <p:spPr>
          <a:xfrm>
            <a:off x="7026100" y="1402629"/>
            <a:ext cx="1492600" cy="892825"/>
          </a:xfrm>
          <a:prstGeom prst="rect">
            <a:avLst/>
          </a:prstGeom>
          <a:noFill/>
          <a:ln>
            <a:noFill/>
          </a:ln>
        </p:spPr>
      </p:pic>
      <p:sp>
        <p:nvSpPr>
          <p:cNvPr id="1342" name="Google Shape;1342;p67"/>
          <p:cNvSpPr/>
          <p:nvPr/>
        </p:nvSpPr>
        <p:spPr>
          <a:xfrm>
            <a:off x="76357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7"/>
          <p:cNvSpPr txBox="1"/>
          <p:nvPr/>
        </p:nvSpPr>
        <p:spPr>
          <a:xfrm>
            <a:off x="625289" y="1017725"/>
            <a:ext cx="78933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original frames</a:t>
            </a:r>
            <a:endParaRPr>
              <a:latin typeface="Ubuntu"/>
              <a:ea typeface="Ubuntu"/>
              <a:cs typeface="Ubuntu"/>
              <a:sym typeface="Ubuntu"/>
            </a:endParaRPr>
          </a:p>
        </p:txBody>
      </p:sp>
      <p:pic>
        <p:nvPicPr>
          <p:cNvPr descr="smw-bg-clouds1.png" id="1344" name="Google Shape;1344;p67"/>
          <p:cNvPicPr preferRelativeResize="0"/>
          <p:nvPr/>
        </p:nvPicPr>
        <p:blipFill>
          <a:blip r:embed="rId3">
            <a:alphaModFix/>
          </a:blip>
          <a:stretch>
            <a:fillRect/>
          </a:stretch>
        </p:blipFill>
        <p:spPr>
          <a:xfrm>
            <a:off x="625250" y="3431054"/>
            <a:ext cx="1492600" cy="892825"/>
          </a:xfrm>
          <a:prstGeom prst="rect">
            <a:avLst/>
          </a:prstGeom>
          <a:noFill/>
          <a:ln>
            <a:noFill/>
          </a:ln>
        </p:spPr>
      </p:pic>
      <p:sp>
        <p:nvSpPr>
          <p:cNvPr id="1345" name="Google Shape;1345;p67"/>
          <p:cNvSpPr/>
          <p:nvPr/>
        </p:nvSpPr>
        <p:spPr>
          <a:xfrm>
            <a:off x="625250" y="379047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46" name="Google Shape;1346;p67"/>
          <p:cNvPicPr preferRelativeResize="0"/>
          <p:nvPr/>
        </p:nvPicPr>
        <p:blipFill>
          <a:blip r:embed="rId4">
            <a:alphaModFix amt="19000"/>
          </a:blip>
          <a:stretch>
            <a:fillRect/>
          </a:stretch>
        </p:blipFill>
        <p:spPr>
          <a:xfrm>
            <a:off x="2225450" y="3431054"/>
            <a:ext cx="1492600" cy="892825"/>
          </a:xfrm>
          <a:prstGeom prst="rect">
            <a:avLst/>
          </a:prstGeom>
          <a:noFill/>
          <a:ln>
            <a:noFill/>
          </a:ln>
        </p:spPr>
      </p:pic>
      <p:sp>
        <p:nvSpPr>
          <p:cNvPr id="1347" name="Google Shape;1347;p67"/>
          <p:cNvSpPr/>
          <p:nvPr/>
        </p:nvSpPr>
        <p:spPr>
          <a:xfrm>
            <a:off x="2377850" y="37831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48" name="Google Shape;1348;p67"/>
          <p:cNvPicPr preferRelativeResize="0"/>
          <p:nvPr/>
        </p:nvPicPr>
        <p:blipFill>
          <a:blip r:embed="rId4">
            <a:alphaModFix amt="13000"/>
          </a:blip>
          <a:stretch>
            <a:fillRect/>
          </a:stretch>
        </p:blipFill>
        <p:spPr>
          <a:xfrm>
            <a:off x="3825650" y="3431054"/>
            <a:ext cx="1492600" cy="892825"/>
          </a:xfrm>
          <a:prstGeom prst="rect">
            <a:avLst/>
          </a:prstGeom>
          <a:noFill/>
          <a:ln>
            <a:noFill/>
          </a:ln>
        </p:spPr>
      </p:pic>
      <p:sp>
        <p:nvSpPr>
          <p:cNvPr id="1349" name="Google Shape;1349;p67"/>
          <p:cNvSpPr/>
          <p:nvPr/>
        </p:nvSpPr>
        <p:spPr>
          <a:xfrm>
            <a:off x="4130450" y="37831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50" name="Google Shape;1350;p67"/>
          <p:cNvPicPr preferRelativeResize="0"/>
          <p:nvPr/>
        </p:nvPicPr>
        <p:blipFill>
          <a:blip r:embed="rId4">
            <a:alphaModFix amt="10000"/>
          </a:blip>
          <a:stretch>
            <a:fillRect/>
          </a:stretch>
        </p:blipFill>
        <p:spPr>
          <a:xfrm>
            <a:off x="5425850" y="3431054"/>
            <a:ext cx="1492600" cy="892825"/>
          </a:xfrm>
          <a:prstGeom prst="rect">
            <a:avLst/>
          </a:prstGeom>
          <a:noFill/>
          <a:ln>
            <a:noFill/>
          </a:ln>
        </p:spPr>
      </p:pic>
      <p:sp>
        <p:nvSpPr>
          <p:cNvPr id="1351" name="Google Shape;1351;p67"/>
          <p:cNvSpPr/>
          <p:nvPr/>
        </p:nvSpPr>
        <p:spPr>
          <a:xfrm>
            <a:off x="5883050" y="37831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52" name="Google Shape;1352;p67"/>
          <p:cNvPicPr preferRelativeResize="0"/>
          <p:nvPr/>
        </p:nvPicPr>
        <p:blipFill>
          <a:blip r:embed="rId3">
            <a:alphaModFix/>
          </a:blip>
          <a:stretch>
            <a:fillRect/>
          </a:stretch>
        </p:blipFill>
        <p:spPr>
          <a:xfrm>
            <a:off x="7026050" y="3431054"/>
            <a:ext cx="1492600" cy="892825"/>
          </a:xfrm>
          <a:prstGeom prst="rect">
            <a:avLst/>
          </a:prstGeom>
          <a:noFill/>
          <a:ln>
            <a:noFill/>
          </a:ln>
        </p:spPr>
      </p:pic>
      <p:sp>
        <p:nvSpPr>
          <p:cNvPr id="1353" name="Google Shape;1353;p67"/>
          <p:cNvSpPr/>
          <p:nvPr/>
        </p:nvSpPr>
        <p:spPr>
          <a:xfrm>
            <a:off x="7635650" y="37831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7"/>
          <p:cNvSpPr txBox="1"/>
          <p:nvPr/>
        </p:nvSpPr>
        <p:spPr>
          <a:xfrm>
            <a:off x="6252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I-frame</a:t>
            </a:r>
            <a:endParaRPr>
              <a:latin typeface="Ubuntu"/>
              <a:ea typeface="Ubuntu"/>
              <a:cs typeface="Ubuntu"/>
              <a:sym typeface="Ubuntu"/>
            </a:endParaRPr>
          </a:p>
        </p:txBody>
      </p:sp>
      <p:sp>
        <p:nvSpPr>
          <p:cNvPr id="1355" name="Google Shape;1355;p67"/>
          <p:cNvSpPr txBox="1"/>
          <p:nvPr/>
        </p:nvSpPr>
        <p:spPr>
          <a:xfrm>
            <a:off x="22254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a:t>
            </a:r>
            <a:r>
              <a:rPr lang="en">
                <a:latin typeface="Ubuntu"/>
                <a:ea typeface="Ubuntu"/>
                <a:cs typeface="Ubuntu"/>
                <a:sym typeface="Ubuntu"/>
              </a:rPr>
              <a:t>-frame</a:t>
            </a:r>
            <a:endParaRPr>
              <a:latin typeface="Ubuntu"/>
              <a:ea typeface="Ubuntu"/>
              <a:cs typeface="Ubuntu"/>
              <a:sym typeface="Ubuntu"/>
            </a:endParaRPr>
          </a:p>
        </p:txBody>
      </p:sp>
      <p:sp>
        <p:nvSpPr>
          <p:cNvPr id="1356" name="Google Shape;1356;p67"/>
          <p:cNvSpPr txBox="1"/>
          <p:nvPr/>
        </p:nvSpPr>
        <p:spPr>
          <a:xfrm>
            <a:off x="38256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P-frame</a:t>
            </a:r>
            <a:endParaRPr>
              <a:latin typeface="Ubuntu"/>
              <a:ea typeface="Ubuntu"/>
              <a:cs typeface="Ubuntu"/>
              <a:sym typeface="Ubuntu"/>
            </a:endParaRPr>
          </a:p>
        </p:txBody>
      </p:sp>
      <p:sp>
        <p:nvSpPr>
          <p:cNvPr id="1357" name="Google Shape;1357;p67"/>
          <p:cNvSpPr txBox="1"/>
          <p:nvPr/>
        </p:nvSpPr>
        <p:spPr>
          <a:xfrm>
            <a:off x="54258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P-frame</a:t>
            </a:r>
            <a:endParaRPr>
              <a:latin typeface="Ubuntu"/>
              <a:ea typeface="Ubuntu"/>
              <a:cs typeface="Ubuntu"/>
              <a:sym typeface="Ubuntu"/>
            </a:endParaRPr>
          </a:p>
        </p:txBody>
      </p:sp>
      <p:sp>
        <p:nvSpPr>
          <p:cNvPr id="1358" name="Google Shape;1358;p67"/>
          <p:cNvSpPr txBox="1"/>
          <p:nvPr/>
        </p:nvSpPr>
        <p:spPr>
          <a:xfrm>
            <a:off x="69837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a:t>
            </a:r>
            <a:r>
              <a:rPr lang="en">
                <a:latin typeface="Ubuntu"/>
                <a:ea typeface="Ubuntu"/>
                <a:cs typeface="Ubuntu"/>
                <a:sym typeface="Ubuntu"/>
              </a:rPr>
              <a:t>-frame</a:t>
            </a:r>
            <a:endParaRPr>
              <a:latin typeface="Ubuntu"/>
              <a:ea typeface="Ubuntu"/>
              <a:cs typeface="Ubuntu"/>
              <a:sym typeface="Ubuntu"/>
            </a:endParaRPr>
          </a:p>
        </p:txBody>
      </p:sp>
      <p:cxnSp>
        <p:nvCxnSpPr>
          <p:cNvPr id="1359" name="Google Shape;1359;p67"/>
          <p:cNvCxnSpPr>
            <a:stCxn id="1346" idx="2"/>
          </p:cNvCxnSpPr>
          <p:nvPr/>
        </p:nvCxnSpPr>
        <p:spPr>
          <a:xfrm rot="5400000">
            <a:off x="1971400" y="3724029"/>
            <a:ext cx="400500" cy="1600200"/>
          </a:xfrm>
          <a:prstGeom prst="bentConnector2">
            <a:avLst/>
          </a:prstGeom>
          <a:noFill/>
          <a:ln cap="flat" cmpd="sng" w="9525">
            <a:solidFill>
              <a:schemeClr val="dk2"/>
            </a:solidFill>
            <a:prstDash val="solid"/>
            <a:round/>
            <a:headEnd len="med" w="med" type="none"/>
            <a:tailEnd len="med" w="med" type="none"/>
          </a:ln>
        </p:spPr>
      </p:cxnSp>
      <p:cxnSp>
        <p:nvCxnSpPr>
          <p:cNvPr id="1360" name="Google Shape;1360;p67"/>
          <p:cNvCxnSpPr>
            <a:endCxn id="1344" idx="2"/>
          </p:cNvCxnSpPr>
          <p:nvPr/>
        </p:nvCxnSpPr>
        <p:spPr>
          <a:xfrm flipH="1" rot="10800000">
            <a:off x="1368850" y="4323879"/>
            <a:ext cx="2700" cy="407400"/>
          </a:xfrm>
          <a:prstGeom prst="straightConnector1">
            <a:avLst/>
          </a:prstGeom>
          <a:noFill/>
          <a:ln cap="flat" cmpd="sng" w="9525">
            <a:solidFill>
              <a:schemeClr val="dk2"/>
            </a:solidFill>
            <a:prstDash val="solid"/>
            <a:round/>
            <a:headEnd len="med" w="med" type="none"/>
            <a:tailEnd len="med" w="med" type="triangle"/>
          </a:ln>
        </p:spPr>
      </p:cxnSp>
      <p:sp>
        <p:nvSpPr>
          <p:cNvPr id="1361" name="Google Shape;1361;p67"/>
          <p:cNvSpPr txBox="1"/>
          <p:nvPr/>
        </p:nvSpPr>
        <p:spPr>
          <a:xfrm>
            <a:off x="2225550" y="2295475"/>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F1</a:t>
            </a:r>
            <a:endParaRPr sz="800">
              <a:latin typeface="Ubuntu"/>
              <a:ea typeface="Ubuntu"/>
              <a:cs typeface="Ubuntu"/>
              <a:sym typeface="Ubuntu"/>
            </a:endParaRPr>
          </a:p>
        </p:txBody>
      </p:sp>
      <p:sp>
        <p:nvSpPr>
          <p:cNvPr id="1362" name="Google Shape;1362;p67"/>
          <p:cNvSpPr txBox="1"/>
          <p:nvPr/>
        </p:nvSpPr>
        <p:spPr>
          <a:xfrm>
            <a:off x="625250" y="2281088"/>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F0</a:t>
            </a:r>
            <a:endParaRPr sz="800">
              <a:latin typeface="Ubuntu"/>
              <a:ea typeface="Ubuntu"/>
              <a:cs typeface="Ubuntu"/>
              <a:sym typeface="Ubuntu"/>
            </a:endParaRPr>
          </a:p>
        </p:txBody>
      </p:sp>
      <p:sp>
        <p:nvSpPr>
          <p:cNvPr id="1363" name="Google Shape;1363;p67"/>
          <p:cNvSpPr txBox="1"/>
          <p:nvPr/>
        </p:nvSpPr>
        <p:spPr>
          <a:xfrm>
            <a:off x="3825850" y="2281088"/>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F2</a:t>
            </a:r>
            <a:endParaRPr sz="800">
              <a:latin typeface="Ubuntu"/>
              <a:ea typeface="Ubuntu"/>
              <a:cs typeface="Ubuntu"/>
              <a:sym typeface="Ubuntu"/>
            </a:endParaRPr>
          </a:p>
        </p:txBody>
      </p:sp>
      <p:sp>
        <p:nvSpPr>
          <p:cNvPr id="1364" name="Google Shape;1364;p67"/>
          <p:cNvSpPr txBox="1"/>
          <p:nvPr/>
        </p:nvSpPr>
        <p:spPr>
          <a:xfrm>
            <a:off x="5425975" y="2281075"/>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F3</a:t>
            </a:r>
            <a:endParaRPr sz="800">
              <a:latin typeface="Ubuntu"/>
              <a:ea typeface="Ubuntu"/>
              <a:cs typeface="Ubuntu"/>
              <a:sym typeface="Ubuntu"/>
            </a:endParaRPr>
          </a:p>
        </p:txBody>
      </p:sp>
      <p:sp>
        <p:nvSpPr>
          <p:cNvPr id="1365" name="Google Shape;1365;p67"/>
          <p:cNvSpPr txBox="1"/>
          <p:nvPr/>
        </p:nvSpPr>
        <p:spPr>
          <a:xfrm>
            <a:off x="7026100" y="2281088"/>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F4</a:t>
            </a:r>
            <a:endParaRPr sz="800">
              <a:latin typeface="Ubuntu"/>
              <a:ea typeface="Ubuntu"/>
              <a:cs typeface="Ubuntu"/>
              <a:sym typeface="Ubuntu"/>
            </a:endParaRPr>
          </a:p>
        </p:txBody>
      </p:sp>
      <p:cxnSp>
        <p:nvCxnSpPr>
          <p:cNvPr id="1366" name="Google Shape;1366;p67"/>
          <p:cNvCxnSpPr/>
          <p:nvPr/>
        </p:nvCxnSpPr>
        <p:spPr>
          <a:xfrm rot="5400000">
            <a:off x="3747000" y="3952525"/>
            <a:ext cx="400500" cy="1143300"/>
          </a:xfrm>
          <a:prstGeom prst="bentConnector2">
            <a:avLst/>
          </a:prstGeom>
          <a:noFill/>
          <a:ln cap="flat" cmpd="sng" w="9525">
            <a:solidFill>
              <a:schemeClr val="dk2"/>
            </a:solidFill>
            <a:prstDash val="solid"/>
            <a:round/>
            <a:headEnd len="med" w="med" type="none"/>
            <a:tailEnd len="med" w="med" type="none"/>
          </a:ln>
        </p:spPr>
      </p:cxnSp>
      <p:cxnSp>
        <p:nvCxnSpPr>
          <p:cNvPr id="1367" name="Google Shape;1367;p67"/>
          <p:cNvCxnSpPr/>
          <p:nvPr/>
        </p:nvCxnSpPr>
        <p:spPr>
          <a:xfrm flipH="1" rot="10800000">
            <a:off x="3373525" y="4324025"/>
            <a:ext cx="1800" cy="407400"/>
          </a:xfrm>
          <a:prstGeom prst="straightConnector1">
            <a:avLst/>
          </a:prstGeom>
          <a:noFill/>
          <a:ln cap="flat" cmpd="sng" w="9525">
            <a:solidFill>
              <a:schemeClr val="dk2"/>
            </a:solidFill>
            <a:prstDash val="solid"/>
            <a:round/>
            <a:headEnd len="med" w="med" type="none"/>
            <a:tailEnd len="med" w="med" type="triangle"/>
          </a:ln>
        </p:spPr>
      </p:cxnSp>
      <p:cxnSp>
        <p:nvCxnSpPr>
          <p:cNvPr id="1368" name="Google Shape;1368;p67"/>
          <p:cNvCxnSpPr/>
          <p:nvPr/>
        </p:nvCxnSpPr>
        <p:spPr>
          <a:xfrm rot="5400000">
            <a:off x="5409625" y="3952575"/>
            <a:ext cx="400500" cy="1143300"/>
          </a:xfrm>
          <a:prstGeom prst="bentConnector2">
            <a:avLst/>
          </a:prstGeom>
          <a:noFill/>
          <a:ln cap="flat" cmpd="sng" w="9525">
            <a:solidFill>
              <a:schemeClr val="dk2"/>
            </a:solidFill>
            <a:prstDash val="solid"/>
            <a:round/>
            <a:headEnd len="med" w="med" type="none"/>
            <a:tailEnd len="med" w="med" type="none"/>
          </a:ln>
        </p:spPr>
      </p:cxnSp>
      <p:cxnSp>
        <p:nvCxnSpPr>
          <p:cNvPr id="1369" name="Google Shape;1369;p67"/>
          <p:cNvCxnSpPr/>
          <p:nvPr/>
        </p:nvCxnSpPr>
        <p:spPr>
          <a:xfrm flipH="1" rot="10800000">
            <a:off x="5036150" y="4324075"/>
            <a:ext cx="1800" cy="407400"/>
          </a:xfrm>
          <a:prstGeom prst="straightConnector1">
            <a:avLst/>
          </a:prstGeom>
          <a:noFill/>
          <a:ln cap="flat" cmpd="sng" w="9525">
            <a:solidFill>
              <a:schemeClr val="dk2"/>
            </a:solidFill>
            <a:prstDash val="solid"/>
            <a:round/>
            <a:headEnd len="med" w="med" type="none"/>
            <a:tailEnd len="med" w="med" type="triangle"/>
          </a:ln>
        </p:spPr>
      </p:cxnSp>
      <p:sp>
        <p:nvSpPr>
          <p:cNvPr id="1370" name="Google Shape;1370;p67"/>
          <p:cNvSpPr txBox="1"/>
          <p:nvPr/>
        </p:nvSpPr>
        <p:spPr>
          <a:xfrm>
            <a:off x="625239" y="2695075"/>
            <a:ext cx="78933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encoded</a:t>
            </a:r>
            <a:r>
              <a:rPr lang="en">
                <a:latin typeface="Ubuntu"/>
                <a:ea typeface="Ubuntu"/>
                <a:cs typeface="Ubuntu"/>
                <a:sym typeface="Ubuntu"/>
              </a:rPr>
              <a:t> frames</a:t>
            </a:r>
            <a:endParaRPr>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1000"/>
                                        <p:tgtEl>
                                          <p:spTgt spid="1344"/>
                                        </p:tgtEl>
                                      </p:cBhvr>
                                    </p:animEffect>
                                  </p:childTnLst>
                                </p:cTn>
                              </p:par>
                              <p:par>
                                <p:cTn fill="hold" nodeType="with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1000"/>
                                        <p:tgtEl>
                                          <p:spTgt spid="1345"/>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000"/>
                                        <p:tgtEl>
                                          <p:spTgt spid="1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0"/>
                                        <p:tgtEl>
                                          <p:spTgt spid="1346"/>
                                        </p:tgtEl>
                                      </p:cBhvr>
                                    </p:animEffect>
                                  </p:childTnLst>
                                </p:cTn>
                              </p:par>
                              <p:par>
                                <p:cTn fill="hold" nodeType="with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1000"/>
                                        <p:tgtEl>
                                          <p:spTgt spid="1347"/>
                                        </p:tgtEl>
                                      </p:cBhvr>
                                    </p:animEffect>
                                  </p:childTnLst>
                                </p:cTn>
                              </p:par>
                              <p:par>
                                <p:cTn fill="hold" nodeType="with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par>
                                <p:cTn fill="hold" nodeType="with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par>
                                <p:cTn fill="hold" nodeType="with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000"/>
                                        <p:tgtEl>
                                          <p:spTgt spid="1351"/>
                                        </p:tgtEl>
                                      </p:cBhvr>
                                    </p:animEffect>
                                  </p:childTnLst>
                                </p:cTn>
                              </p:par>
                              <p:par>
                                <p:cTn fill="hold" nodeType="with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1000"/>
                                        <p:tgtEl>
                                          <p:spTgt spid="1352"/>
                                        </p:tgtEl>
                                      </p:cBhvr>
                                    </p:animEffect>
                                  </p:childTnLst>
                                </p:cTn>
                              </p:par>
                              <p:par>
                                <p:cTn fill="hold" nodeType="with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1000"/>
                                        <p:tgtEl>
                                          <p:spTgt spid="1353"/>
                                        </p:tgtEl>
                                      </p:cBhvr>
                                    </p:animEffect>
                                  </p:childTnLst>
                                </p:cTn>
                              </p:par>
                              <p:par>
                                <p:cTn fill="hold" nodeType="with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1000"/>
                                        <p:tgtEl>
                                          <p:spTgt spid="1357"/>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par>
                                <p:cTn fill="hold" nodeType="with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par>
                                <p:cTn fill="hold" nodeType="with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1000"/>
                                        <p:tgtEl>
                                          <p:spTgt spid="1367"/>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1000"/>
                                        <p:tgtEl>
                                          <p:spTgt spid="1368"/>
                                        </p:tgtEl>
                                      </p:cBhvr>
                                    </p:animEffect>
                                  </p:childTnLst>
                                </p:cTn>
                              </p:par>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1000"/>
                                        <p:tgtEl>
                                          <p:spTgt spid="1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 r</a:t>
            </a:r>
            <a:r>
              <a:rPr lang="en"/>
              <a:t>edundancy</a:t>
            </a:r>
            <a:endParaRPr/>
          </a:p>
        </p:txBody>
      </p:sp>
      <p:pic>
        <p:nvPicPr>
          <p:cNvPr descr="smw-bg-clouds1.png" id="1376" name="Google Shape;1376;p68"/>
          <p:cNvPicPr preferRelativeResize="0"/>
          <p:nvPr/>
        </p:nvPicPr>
        <p:blipFill>
          <a:blip r:embed="rId3">
            <a:alphaModFix/>
          </a:blip>
          <a:stretch>
            <a:fillRect/>
          </a:stretch>
        </p:blipFill>
        <p:spPr>
          <a:xfrm>
            <a:off x="625300" y="1402629"/>
            <a:ext cx="1492600" cy="892825"/>
          </a:xfrm>
          <a:prstGeom prst="rect">
            <a:avLst/>
          </a:prstGeom>
          <a:noFill/>
          <a:ln>
            <a:noFill/>
          </a:ln>
        </p:spPr>
      </p:pic>
      <p:sp>
        <p:nvSpPr>
          <p:cNvPr id="1377" name="Google Shape;1377;p68"/>
          <p:cNvSpPr/>
          <p:nvPr/>
        </p:nvSpPr>
        <p:spPr>
          <a:xfrm>
            <a:off x="625300" y="176205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78" name="Google Shape;1378;p68"/>
          <p:cNvPicPr preferRelativeResize="0"/>
          <p:nvPr/>
        </p:nvPicPr>
        <p:blipFill>
          <a:blip r:embed="rId3">
            <a:alphaModFix/>
          </a:blip>
          <a:stretch>
            <a:fillRect/>
          </a:stretch>
        </p:blipFill>
        <p:spPr>
          <a:xfrm>
            <a:off x="2225500" y="1402629"/>
            <a:ext cx="1492600" cy="892825"/>
          </a:xfrm>
          <a:prstGeom prst="rect">
            <a:avLst/>
          </a:prstGeom>
          <a:noFill/>
          <a:ln>
            <a:noFill/>
          </a:ln>
        </p:spPr>
      </p:pic>
      <p:sp>
        <p:nvSpPr>
          <p:cNvPr id="1379" name="Google Shape;1379;p68"/>
          <p:cNvSpPr/>
          <p:nvPr/>
        </p:nvSpPr>
        <p:spPr>
          <a:xfrm>
            <a:off x="23779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80" name="Google Shape;1380;p68"/>
          <p:cNvPicPr preferRelativeResize="0"/>
          <p:nvPr/>
        </p:nvPicPr>
        <p:blipFill>
          <a:blip r:embed="rId3">
            <a:alphaModFix/>
          </a:blip>
          <a:stretch>
            <a:fillRect/>
          </a:stretch>
        </p:blipFill>
        <p:spPr>
          <a:xfrm>
            <a:off x="3825700" y="1402629"/>
            <a:ext cx="1492600" cy="892825"/>
          </a:xfrm>
          <a:prstGeom prst="rect">
            <a:avLst/>
          </a:prstGeom>
          <a:noFill/>
          <a:ln>
            <a:noFill/>
          </a:ln>
        </p:spPr>
      </p:pic>
      <p:sp>
        <p:nvSpPr>
          <p:cNvPr id="1381" name="Google Shape;1381;p68"/>
          <p:cNvSpPr/>
          <p:nvPr/>
        </p:nvSpPr>
        <p:spPr>
          <a:xfrm>
            <a:off x="41305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82" name="Google Shape;1382;p68"/>
          <p:cNvPicPr preferRelativeResize="0"/>
          <p:nvPr/>
        </p:nvPicPr>
        <p:blipFill>
          <a:blip r:embed="rId3">
            <a:alphaModFix/>
          </a:blip>
          <a:stretch>
            <a:fillRect/>
          </a:stretch>
        </p:blipFill>
        <p:spPr>
          <a:xfrm>
            <a:off x="5425900" y="1402629"/>
            <a:ext cx="1492600" cy="892825"/>
          </a:xfrm>
          <a:prstGeom prst="rect">
            <a:avLst/>
          </a:prstGeom>
          <a:noFill/>
          <a:ln>
            <a:noFill/>
          </a:ln>
        </p:spPr>
      </p:pic>
      <p:sp>
        <p:nvSpPr>
          <p:cNvPr id="1383" name="Google Shape;1383;p68"/>
          <p:cNvSpPr/>
          <p:nvPr/>
        </p:nvSpPr>
        <p:spPr>
          <a:xfrm>
            <a:off x="58831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84" name="Google Shape;1384;p68"/>
          <p:cNvPicPr preferRelativeResize="0"/>
          <p:nvPr/>
        </p:nvPicPr>
        <p:blipFill>
          <a:blip r:embed="rId3">
            <a:alphaModFix/>
          </a:blip>
          <a:stretch>
            <a:fillRect/>
          </a:stretch>
        </p:blipFill>
        <p:spPr>
          <a:xfrm>
            <a:off x="7026100" y="1402629"/>
            <a:ext cx="1492600" cy="892825"/>
          </a:xfrm>
          <a:prstGeom prst="rect">
            <a:avLst/>
          </a:prstGeom>
          <a:noFill/>
          <a:ln>
            <a:noFill/>
          </a:ln>
        </p:spPr>
      </p:pic>
      <p:sp>
        <p:nvSpPr>
          <p:cNvPr id="1385" name="Google Shape;1385;p68"/>
          <p:cNvSpPr/>
          <p:nvPr/>
        </p:nvSpPr>
        <p:spPr>
          <a:xfrm>
            <a:off x="76357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8"/>
          <p:cNvSpPr txBox="1"/>
          <p:nvPr/>
        </p:nvSpPr>
        <p:spPr>
          <a:xfrm>
            <a:off x="625289" y="1017725"/>
            <a:ext cx="78933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original frames</a:t>
            </a:r>
            <a:endParaRPr>
              <a:latin typeface="Ubuntu"/>
              <a:ea typeface="Ubuntu"/>
              <a:cs typeface="Ubuntu"/>
              <a:sym typeface="Ubuntu"/>
            </a:endParaRPr>
          </a:p>
        </p:txBody>
      </p:sp>
      <p:pic>
        <p:nvPicPr>
          <p:cNvPr descr="smw-bg-clouds1.png" id="1387" name="Google Shape;1387;p68"/>
          <p:cNvPicPr preferRelativeResize="0"/>
          <p:nvPr/>
        </p:nvPicPr>
        <p:blipFill>
          <a:blip r:embed="rId3">
            <a:alphaModFix/>
          </a:blip>
          <a:stretch>
            <a:fillRect/>
          </a:stretch>
        </p:blipFill>
        <p:spPr>
          <a:xfrm>
            <a:off x="625250" y="3430229"/>
            <a:ext cx="1492600" cy="892825"/>
          </a:xfrm>
          <a:prstGeom prst="rect">
            <a:avLst/>
          </a:prstGeom>
          <a:noFill/>
          <a:ln>
            <a:noFill/>
          </a:ln>
        </p:spPr>
      </p:pic>
      <p:sp>
        <p:nvSpPr>
          <p:cNvPr id="1388" name="Google Shape;1388;p68"/>
          <p:cNvSpPr/>
          <p:nvPr/>
        </p:nvSpPr>
        <p:spPr>
          <a:xfrm>
            <a:off x="625250" y="389485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89" name="Google Shape;1389;p68"/>
          <p:cNvPicPr preferRelativeResize="0"/>
          <p:nvPr/>
        </p:nvPicPr>
        <p:blipFill>
          <a:blip r:embed="rId4">
            <a:alphaModFix amt="19000"/>
          </a:blip>
          <a:stretch>
            <a:fillRect/>
          </a:stretch>
        </p:blipFill>
        <p:spPr>
          <a:xfrm>
            <a:off x="2225450" y="3430229"/>
            <a:ext cx="1492600" cy="892825"/>
          </a:xfrm>
          <a:prstGeom prst="rect">
            <a:avLst/>
          </a:prstGeom>
          <a:noFill/>
          <a:ln>
            <a:noFill/>
          </a:ln>
        </p:spPr>
      </p:pic>
      <p:sp>
        <p:nvSpPr>
          <p:cNvPr id="1390" name="Google Shape;1390;p68"/>
          <p:cNvSpPr/>
          <p:nvPr/>
        </p:nvSpPr>
        <p:spPr>
          <a:xfrm>
            <a:off x="2377850" y="37823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91" name="Google Shape;1391;p68"/>
          <p:cNvPicPr preferRelativeResize="0"/>
          <p:nvPr/>
        </p:nvPicPr>
        <p:blipFill>
          <a:blip r:embed="rId4">
            <a:alphaModFix amt="13000"/>
          </a:blip>
          <a:stretch>
            <a:fillRect/>
          </a:stretch>
        </p:blipFill>
        <p:spPr>
          <a:xfrm>
            <a:off x="3825650" y="3430229"/>
            <a:ext cx="1492600" cy="892825"/>
          </a:xfrm>
          <a:prstGeom prst="rect">
            <a:avLst/>
          </a:prstGeom>
          <a:noFill/>
          <a:ln>
            <a:noFill/>
          </a:ln>
        </p:spPr>
      </p:pic>
      <p:sp>
        <p:nvSpPr>
          <p:cNvPr id="1392" name="Google Shape;1392;p68"/>
          <p:cNvSpPr/>
          <p:nvPr/>
        </p:nvSpPr>
        <p:spPr>
          <a:xfrm>
            <a:off x="4130450" y="37823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93" name="Google Shape;1393;p68"/>
          <p:cNvPicPr preferRelativeResize="0"/>
          <p:nvPr/>
        </p:nvPicPr>
        <p:blipFill>
          <a:blip r:embed="rId4">
            <a:alphaModFix amt="10000"/>
          </a:blip>
          <a:stretch>
            <a:fillRect/>
          </a:stretch>
        </p:blipFill>
        <p:spPr>
          <a:xfrm>
            <a:off x="5425850" y="3430229"/>
            <a:ext cx="1492600" cy="892825"/>
          </a:xfrm>
          <a:prstGeom prst="rect">
            <a:avLst/>
          </a:prstGeom>
          <a:noFill/>
          <a:ln>
            <a:noFill/>
          </a:ln>
        </p:spPr>
      </p:pic>
      <p:sp>
        <p:nvSpPr>
          <p:cNvPr id="1394" name="Google Shape;1394;p68"/>
          <p:cNvSpPr/>
          <p:nvPr/>
        </p:nvSpPr>
        <p:spPr>
          <a:xfrm>
            <a:off x="5883050" y="37823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395" name="Google Shape;1395;p68"/>
          <p:cNvPicPr preferRelativeResize="0"/>
          <p:nvPr/>
        </p:nvPicPr>
        <p:blipFill>
          <a:blip r:embed="rId3">
            <a:alphaModFix/>
          </a:blip>
          <a:stretch>
            <a:fillRect/>
          </a:stretch>
        </p:blipFill>
        <p:spPr>
          <a:xfrm>
            <a:off x="7026050" y="3430229"/>
            <a:ext cx="1492600" cy="892825"/>
          </a:xfrm>
          <a:prstGeom prst="rect">
            <a:avLst/>
          </a:prstGeom>
          <a:noFill/>
          <a:ln>
            <a:noFill/>
          </a:ln>
        </p:spPr>
      </p:pic>
      <p:sp>
        <p:nvSpPr>
          <p:cNvPr id="1396" name="Google Shape;1396;p68"/>
          <p:cNvSpPr/>
          <p:nvPr/>
        </p:nvSpPr>
        <p:spPr>
          <a:xfrm>
            <a:off x="7635650" y="37823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8"/>
          <p:cNvSpPr txBox="1"/>
          <p:nvPr/>
        </p:nvSpPr>
        <p:spPr>
          <a:xfrm>
            <a:off x="625241" y="3106550"/>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a:t>
            </a:r>
            <a:r>
              <a:rPr lang="en">
                <a:latin typeface="Ubuntu"/>
                <a:ea typeface="Ubuntu"/>
                <a:cs typeface="Ubuntu"/>
                <a:sym typeface="Ubuntu"/>
              </a:rPr>
              <a:t> (103Kb)</a:t>
            </a:r>
            <a:endParaRPr>
              <a:latin typeface="Ubuntu"/>
              <a:ea typeface="Ubuntu"/>
              <a:cs typeface="Ubuntu"/>
              <a:sym typeface="Ubuntu"/>
            </a:endParaRPr>
          </a:p>
        </p:txBody>
      </p:sp>
      <p:sp>
        <p:nvSpPr>
          <p:cNvPr id="1398" name="Google Shape;1398;p68"/>
          <p:cNvSpPr txBox="1"/>
          <p:nvPr/>
        </p:nvSpPr>
        <p:spPr>
          <a:xfrm>
            <a:off x="2225441" y="3106550"/>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a:t>
            </a:r>
            <a:r>
              <a:rPr lang="en">
                <a:latin typeface="Ubuntu"/>
                <a:ea typeface="Ubuntu"/>
                <a:cs typeface="Ubuntu"/>
                <a:sym typeface="Ubuntu"/>
              </a:rPr>
              <a:t> (2Kb)</a:t>
            </a:r>
            <a:endParaRPr>
              <a:latin typeface="Ubuntu"/>
              <a:ea typeface="Ubuntu"/>
              <a:cs typeface="Ubuntu"/>
              <a:sym typeface="Ubuntu"/>
            </a:endParaRPr>
          </a:p>
        </p:txBody>
      </p:sp>
      <p:sp>
        <p:nvSpPr>
          <p:cNvPr id="1399" name="Google Shape;1399;p68"/>
          <p:cNvSpPr txBox="1"/>
          <p:nvPr/>
        </p:nvSpPr>
        <p:spPr>
          <a:xfrm>
            <a:off x="3825641" y="3106550"/>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Ubuntu"/>
                <a:ea typeface="Ubuntu"/>
                <a:cs typeface="Ubuntu"/>
                <a:sym typeface="Ubuntu"/>
              </a:rPr>
              <a:t>|||</a:t>
            </a:r>
            <a:r>
              <a:rPr lang="en">
                <a:latin typeface="Ubuntu"/>
                <a:ea typeface="Ubuntu"/>
                <a:cs typeface="Ubuntu"/>
                <a:sym typeface="Ubuntu"/>
              </a:rPr>
              <a:t> </a:t>
            </a:r>
            <a:r>
              <a:rPr lang="en">
                <a:solidFill>
                  <a:schemeClr val="dk1"/>
                </a:solidFill>
                <a:latin typeface="Ubuntu"/>
                <a:ea typeface="Ubuntu"/>
                <a:cs typeface="Ubuntu"/>
                <a:sym typeface="Ubuntu"/>
              </a:rPr>
              <a:t>(2Kb)</a:t>
            </a:r>
            <a:endParaRPr>
              <a:latin typeface="Ubuntu"/>
              <a:ea typeface="Ubuntu"/>
              <a:cs typeface="Ubuntu"/>
              <a:sym typeface="Ubuntu"/>
            </a:endParaRPr>
          </a:p>
        </p:txBody>
      </p:sp>
      <p:sp>
        <p:nvSpPr>
          <p:cNvPr id="1400" name="Google Shape;1400;p68"/>
          <p:cNvSpPr txBox="1"/>
          <p:nvPr/>
        </p:nvSpPr>
        <p:spPr>
          <a:xfrm>
            <a:off x="5425841" y="3106550"/>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Ubuntu"/>
                <a:ea typeface="Ubuntu"/>
                <a:cs typeface="Ubuntu"/>
                <a:sym typeface="Ubuntu"/>
              </a:rPr>
              <a:t>|||</a:t>
            </a:r>
            <a:r>
              <a:rPr lang="en">
                <a:latin typeface="Ubuntu"/>
                <a:ea typeface="Ubuntu"/>
                <a:cs typeface="Ubuntu"/>
                <a:sym typeface="Ubuntu"/>
              </a:rPr>
              <a:t> </a:t>
            </a:r>
            <a:r>
              <a:rPr lang="en">
                <a:solidFill>
                  <a:schemeClr val="dk1"/>
                </a:solidFill>
                <a:latin typeface="Ubuntu"/>
                <a:ea typeface="Ubuntu"/>
                <a:cs typeface="Ubuntu"/>
                <a:sym typeface="Ubuntu"/>
              </a:rPr>
              <a:t>(2Kb)</a:t>
            </a:r>
            <a:endParaRPr>
              <a:latin typeface="Ubuntu"/>
              <a:ea typeface="Ubuntu"/>
              <a:cs typeface="Ubuntu"/>
              <a:sym typeface="Ubuntu"/>
            </a:endParaRPr>
          </a:p>
        </p:txBody>
      </p:sp>
      <p:sp>
        <p:nvSpPr>
          <p:cNvPr id="1401" name="Google Shape;1401;p68"/>
          <p:cNvSpPr txBox="1"/>
          <p:nvPr/>
        </p:nvSpPr>
        <p:spPr>
          <a:xfrm>
            <a:off x="6983741" y="3106550"/>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Ubuntu"/>
                <a:ea typeface="Ubuntu"/>
                <a:cs typeface="Ubuntu"/>
                <a:sym typeface="Ubuntu"/>
              </a:rPr>
              <a:t>||||||||||</a:t>
            </a:r>
            <a:r>
              <a:rPr lang="en">
                <a:latin typeface="Ubuntu"/>
                <a:ea typeface="Ubuntu"/>
                <a:cs typeface="Ubuntu"/>
                <a:sym typeface="Ubuntu"/>
              </a:rPr>
              <a:t> </a:t>
            </a:r>
            <a:r>
              <a:rPr lang="en">
                <a:solidFill>
                  <a:schemeClr val="dk1"/>
                </a:solidFill>
                <a:latin typeface="Ubuntu"/>
                <a:ea typeface="Ubuntu"/>
                <a:cs typeface="Ubuntu"/>
                <a:sym typeface="Ubuntu"/>
              </a:rPr>
              <a:t>(103Kb)</a:t>
            </a:r>
            <a:endParaRPr>
              <a:latin typeface="Ubuntu"/>
              <a:ea typeface="Ubuntu"/>
              <a:cs typeface="Ubuntu"/>
              <a:sym typeface="Ubuntu"/>
            </a:endParaRPr>
          </a:p>
        </p:txBody>
      </p:sp>
      <p:sp>
        <p:nvSpPr>
          <p:cNvPr id="1402" name="Google Shape;1402;p68"/>
          <p:cNvSpPr txBox="1"/>
          <p:nvPr/>
        </p:nvSpPr>
        <p:spPr>
          <a:xfrm>
            <a:off x="2225550" y="2295475"/>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F1</a:t>
            </a:r>
            <a:endParaRPr sz="800">
              <a:latin typeface="Ubuntu"/>
              <a:ea typeface="Ubuntu"/>
              <a:cs typeface="Ubuntu"/>
              <a:sym typeface="Ubuntu"/>
            </a:endParaRPr>
          </a:p>
        </p:txBody>
      </p:sp>
      <p:sp>
        <p:nvSpPr>
          <p:cNvPr id="1403" name="Google Shape;1403;p68"/>
          <p:cNvSpPr txBox="1"/>
          <p:nvPr/>
        </p:nvSpPr>
        <p:spPr>
          <a:xfrm>
            <a:off x="625250" y="2281088"/>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F0</a:t>
            </a:r>
            <a:endParaRPr sz="800">
              <a:latin typeface="Ubuntu"/>
              <a:ea typeface="Ubuntu"/>
              <a:cs typeface="Ubuntu"/>
              <a:sym typeface="Ubuntu"/>
            </a:endParaRPr>
          </a:p>
        </p:txBody>
      </p:sp>
      <p:sp>
        <p:nvSpPr>
          <p:cNvPr id="1404" name="Google Shape;1404;p68"/>
          <p:cNvSpPr txBox="1"/>
          <p:nvPr/>
        </p:nvSpPr>
        <p:spPr>
          <a:xfrm>
            <a:off x="3825850" y="2281088"/>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F2</a:t>
            </a:r>
            <a:endParaRPr sz="800">
              <a:latin typeface="Ubuntu"/>
              <a:ea typeface="Ubuntu"/>
              <a:cs typeface="Ubuntu"/>
              <a:sym typeface="Ubuntu"/>
            </a:endParaRPr>
          </a:p>
        </p:txBody>
      </p:sp>
      <p:sp>
        <p:nvSpPr>
          <p:cNvPr id="1405" name="Google Shape;1405;p68"/>
          <p:cNvSpPr txBox="1"/>
          <p:nvPr/>
        </p:nvSpPr>
        <p:spPr>
          <a:xfrm>
            <a:off x="5425975" y="2281075"/>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F3</a:t>
            </a:r>
            <a:endParaRPr sz="800">
              <a:latin typeface="Ubuntu"/>
              <a:ea typeface="Ubuntu"/>
              <a:cs typeface="Ubuntu"/>
              <a:sym typeface="Ubuntu"/>
            </a:endParaRPr>
          </a:p>
        </p:txBody>
      </p:sp>
      <p:sp>
        <p:nvSpPr>
          <p:cNvPr id="1406" name="Google Shape;1406;p68"/>
          <p:cNvSpPr txBox="1"/>
          <p:nvPr/>
        </p:nvSpPr>
        <p:spPr>
          <a:xfrm>
            <a:off x="7026100" y="2281088"/>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F4</a:t>
            </a:r>
            <a:endParaRPr sz="800">
              <a:latin typeface="Ubuntu"/>
              <a:ea typeface="Ubuntu"/>
              <a:cs typeface="Ubuntu"/>
              <a:sym typeface="Ubuntu"/>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 redundancy</a:t>
            </a:r>
            <a:r>
              <a:rPr lang="en"/>
              <a:t> with </a:t>
            </a:r>
            <a:r>
              <a:rPr b="1" lang="en"/>
              <a:t>motion estimation</a:t>
            </a:r>
            <a:endParaRPr b="1"/>
          </a:p>
        </p:txBody>
      </p:sp>
      <p:pic>
        <p:nvPicPr>
          <p:cNvPr descr="smw-bg-clouds1.png" id="1412" name="Google Shape;1412;p69"/>
          <p:cNvPicPr preferRelativeResize="0"/>
          <p:nvPr/>
        </p:nvPicPr>
        <p:blipFill>
          <a:blip r:embed="rId3">
            <a:alphaModFix/>
          </a:blip>
          <a:stretch>
            <a:fillRect/>
          </a:stretch>
        </p:blipFill>
        <p:spPr>
          <a:xfrm>
            <a:off x="2442380" y="1093625"/>
            <a:ext cx="2055567" cy="1154346"/>
          </a:xfrm>
          <a:prstGeom prst="rect">
            <a:avLst/>
          </a:prstGeom>
          <a:noFill/>
          <a:ln>
            <a:noFill/>
          </a:ln>
        </p:spPr>
      </p:pic>
      <p:sp>
        <p:nvSpPr>
          <p:cNvPr id="1413" name="Google Shape;1413;p69"/>
          <p:cNvSpPr/>
          <p:nvPr/>
        </p:nvSpPr>
        <p:spPr>
          <a:xfrm>
            <a:off x="2442380" y="1558326"/>
            <a:ext cx="259800" cy="243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14" name="Google Shape;1414;p69"/>
          <p:cNvPicPr preferRelativeResize="0"/>
          <p:nvPr/>
        </p:nvPicPr>
        <p:blipFill>
          <a:blip r:embed="rId3">
            <a:alphaModFix/>
          </a:blip>
          <a:stretch>
            <a:fillRect/>
          </a:stretch>
        </p:blipFill>
        <p:spPr>
          <a:xfrm>
            <a:off x="4646132" y="1093625"/>
            <a:ext cx="2055567" cy="1154346"/>
          </a:xfrm>
          <a:prstGeom prst="rect">
            <a:avLst/>
          </a:prstGeom>
          <a:noFill/>
          <a:ln>
            <a:noFill/>
          </a:ln>
        </p:spPr>
      </p:pic>
      <p:sp>
        <p:nvSpPr>
          <p:cNvPr id="1415" name="Google Shape;1415;p69"/>
          <p:cNvSpPr/>
          <p:nvPr/>
        </p:nvSpPr>
        <p:spPr>
          <a:xfrm>
            <a:off x="4856013" y="1548823"/>
            <a:ext cx="259800" cy="243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16" name="Google Shape;1416;p69"/>
          <p:cNvPicPr preferRelativeResize="0"/>
          <p:nvPr/>
        </p:nvPicPr>
        <p:blipFill>
          <a:blip r:embed="rId3">
            <a:alphaModFix/>
          </a:blip>
          <a:stretch>
            <a:fillRect/>
          </a:stretch>
        </p:blipFill>
        <p:spPr>
          <a:xfrm>
            <a:off x="2442349" y="3864454"/>
            <a:ext cx="2055567" cy="1154346"/>
          </a:xfrm>
          <a:prstGeom prst="rect">
            <a:avLst/>
          </a:prstGeom>
          <a:noFill/>
          <a:ln>
            <a:noFill/>
          </a:ln>
        </p:spPr>
      </p:pic>
      <p:sp>
        <p:nvSpPr>
          <p:cNvPr id="1417" name="Google Shape;1417;p69"/>
          <p:cNvSpPr/>
          <p:nvPr/>
        </p:nvSpPr>
        <p:spPr>
          <a:xfrm>
            <a:off x="2442349" y="4329155"/>
            <a:ext cx="259800" cy="243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18" name="Google Shape;1418;p69"/>
          <p:cNvPicPr preferRelativeResize="0"/>
          <p:nvPr/>
        </p:nvPicPr>
        <p:blipFill>
          <a:blip r:embed="rId4">
            <a:alphaModFix amt="19000"/>
          </a:blip>
          <a:stretch>
            <a:fillRect/>
          </a:stretch>
        </p:blipFill>
        <p:spPr>
          <a:xfrm>
            <a:off x="4646101" y="3864454"/>
            <a:ext cx="2055567" cy="1154346"/>
          </a:xfrm>
          <a:prstGeom prst="rect">
            <a:avLst/>
          </a:prstGeom>
          <a:noFill/>
          <a:ln>
            <a:noFill/>
          </a:ln>
        </p:spPr>
      </p:pic>
      <p:sp>
        <p:nvSpPr>
          <p:cNvPr id="1419" name="Google Shape;1419;p69"/>
          <p:cNvSpPr/>
          <p:nvPr/>
        </p:nvSpPr>
        <p:spPr>
          <a:xfrm>
            <a:off x="4855982" y="4319652"/>
            <a:ext cx="259800" cy="243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9"/>
          <p:cNvSpPr txBox="1"/>
          <p:nvPr/>
        </p:nvSpPr>
        <p:spPr>
          <a:xfrm>
            <a:off x="2442337" y="3445965"/>
            <a:ext cx="20553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I-frame</a:t>
            </a:r>
            <a:endParaRPr>
              <a:latin typeface="Ubuntu"/>
              <a:ea typeface="Ubuntu"/>
              <a:cs typeface="Ubuntu"/>
              <a:sym typeface="Ubuntu"/>
            </a:endParaRPr>
          </a:p>
        </p:txBody>
      </p:sp>
      <p:sp>
        <p:nvSpPr>
          <p:cNvPr id="1421" name="Google Shape;1421;p69"/>
          <p:cNvSpPr txBox="1"/>
          <p:nvPr/>
        </p:nvSpPr>
        <p:spPr>
          <a:xfrm>
            <a:off x="4646089" y="3445965"/>
            <a:ext cx="20553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P-frame</a:t>
            </a:r>
            <a:endParaRPr>
              <a:latin typeface="Ubuntu"/>
              <a:ea typeface="Ubuntu"/>
              <a:cs typeface="Ubuntu"/>
              <a:sym typeface="Ubuntu"/>
            </a:endParaRPr>
          </a:p>
        </p:txBody>
      </p:sp>
      <p:sp>
        <p:nvSpPr>
          <p:cNvPr id="1422" name="Google Shape;1422;p69"/>
          <p:cNvSpPr txBox="1"/>
          <p:nvPr/>
        </p:nvSpPr>
        <p:spPr>
          <a:xfrm>
            <a:off x="4646201" y="2247999"/>
            <a:ext cx="6720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F1</a:t>
            </a:r>
            <a:endParaRPr sz="800">
              <a:latin typeface="Ubuntu"/>
              <a:ea typeface="Ubuntu"/>
              <a:cs typeface="Ubuntu"/>
              <a:sym typeface="Ubuntu"/>
            </a:endParaRPr>
          </a:p>
        </p:txBody>
      </p:sp>
      <p:sp>
        <p:nvSpPr>
          <p:cNvPr id="1423" name="Google Shape;1423;p69"/>
          <p:cNvSpPr txBox="1"/>
          <p:nvPr/>
        </p:nvSpPr>
        <p:spPr>
          <a:xfrm>
            <a:off x="2442312" y="2229397"/>
            <a:ext cx="6720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F0</a:t>
            </a:r>
            <a:endParaRPr sz="800">
              <a:latin typeface="Ubuntu"/>
              <a:ea typeface="Ubuntu"/>
              <a:cs typeface="Ubuntu"/>
              <a:sym typeface="Ubuntu"/>
            </a:endParaRPr>
          </a:p>
        </p:txBody>
      </p:sp>
      <p:sp>
        <p:nvSpPr>
          <p:cNvPr id="1424" name="Google Shape;1424;p69"/>
          <p:cNvSpPr/>
          <p:nvPr/>
        </p:nvSpPr>
        <p:spPr>
          <a:xfrm>
            <a:off x="4833988" y="4283525"/>
            <a:ext cx="3048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5" name="Google Shape;1425;p69"/>
          <p:cNvCxnSpPr/>
          <p:nvPr/>
        </p:nvCxnSpPr>
        <p:spPr>
          <a:xfrm flipH="1" rot="10800000">
            <a:off x="4576775" y="4443075"/>
            <a:ext cx="238200" cy="5100"/>
          </a:xfrm>
          <a:prstGeom prst="straightConnector1">
            <a:avLst/>
          </a:prstGeom>
          <a:noFill/>
          <a:ln cap="flat" cmpd="sng" w="9525">
            <a:solidFill>
              <a:schemeClr val="dk2"/>
            </a:solidFill>
            <a:prstDash val="solid"/>
            <a:round/>
            <a:headEnd len="med" w="med" type="none"/>
            <a:tailEnd len="med" w="med" type="triangle"/>
          </a:ln>
        </p:spPr>
      </p:cxnSp>
      <p:sp>
        <p:nvSpPr>
          <p:cNvPr id="1426" name="Google Shape;1426;p69"/>
          <p:cNvSpPr txBox="1"/>
          <p:nvPr/>
        </p:nvSpPr>
        <p:spPr>
          <a:xfrm>
            <a:off x="311700" y="2674900"/>
            <a:ext cx="8520600" cy="572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motion estimation (</a:t>
            </a:r>
            <a:r>
              <a:rPr b="1" lang="en">
                <a:latin typeface="Ubuntu"/>
                <a:ea typeface="Ubuntu"/>
                <a:cs typeface="Ubuntu"/>
                <a:sym typeface="Ubuntu"/>
              </a:rPr>
              <a:t>motion vector</a:t>
            </a:r>
            <a:r>
              <a:rPr lang="en">
                <a:latin typeface="Ubuntu"/>
                <a:ea typeface="Ubuntu"/>
                <a:cs typeface="Ubuntu"/>
                <a:sym typeface="Ubuntu"/>
              </a:rPr>
              <a:t>) </a:t>
            </a:r>
            <a:r>
              <a:rPr b="1" lang="en">
                <a:latin typeface="Ubuntu"/>
                <a:ea typeface="Ubuntu"/>
                <a:cs typeface="Ubuntu"/>
                <a:sym typeface="Ubuntu"/>
              </a:rPr>
              <a:t>applied</a:t>
            </a:r>
            <a:r>
              <a:rPr lang="en">
                <a:latin typeface="Ubuntu"/>
                <a:ea typeface="Ubuntu"/>
                <a:cs typeface="Ubuntu"/>
                <a:sym typeface="Ubuntu"/>
              </a:rPr>
              <a:t> to previous frame = </a:t>
            </a:r>
            <a:r>
              <a:rPr b="1" lang="en">
                <a:latin typeface="Ubuntu"/>
                <a:ea typeface="Ubuntu"/>
                <a:cs typeface="Ubuntu"/>
                <a:sym typeface="Ubuntu"/>
              </a:rPr>
              <a:t>predicted frame</a:t>
            </a:r>
            <a:endParaRPr b="1">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predicted frame - real frame nth = </a:t>
            </a:r>
            <a:r>
              <a:rPr b="1" lang="en">
                <a:latin typeface="Ubuntu"/>
                <a:ea typeface="Ubuntu"/>
                <a:cs typeface="Ubuntu"/>
                <a:sym typeface="Ubuntu"/>
              </a:rPr>
              <a:t>residual </a:t>
            </a:r>
            <a:r>
              <a:rPr lang="en">
                <a:latin typeface="Ubuntu"/>
                <a:ea typeface="Ubuntu"/>
                <a:cs typeface="Ubuntu"/>
                <a:sym typeface="Ubuntu"/>
              </a:rPr>
              <a:t>(prediction error) </a:t>
            </a:r>
            <a:endParaRPr>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par>
                                <p:cTn fill="hold" nodeType="with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 redundancy</a:t>
            </a:r>
            <a:r>
              <a:rPr lang="en"/>
              <a:t> (B frames)</a:t>
            </a:r>
            <a:endParaRPr/>
          </a:p>
        </p:txBody>
      </p:sp>
      <p:pic>
        <p:nvPicPr>
          <p:cNvPr descr="smw-bg-clouds1.png" id="1432" name="Google Shape;1432;p70"/>
          <p:cNvPicPr preferRelativeResize="0"/>
          <p:nvPr/>
        </p:nvPicPr>
        <p:blipFill>
          <a:blip r:embed="rId3">
            <a:alphaModFix/>
          </a:blip>
          <a:stretch>
            <a:fillRect/>
          </a:stretch>
        </p:blipFill>
        <p:spPr>
          <a:xfrm>
            <a:off x="625300" y="1402629"/>
            <a:ext cx="1492600" cy="892825"/>
          </a:xfrm>
          <a:prstGeom prst="rect">
            <a:avLst/>
          </a:prstGeom>
          <a:noFill/>
          <a:ln>
            <a:noFill/>
          </a:ln>
        </p:spPr>
      </p:pic>
      <p:sp>
        <p:nvSpPr>
          <p:cNvPr id="1433" name="Google Shape;1433;p70"/>
          <p:cNvSpPr/>
          <p:nvPr/>
        </p:nvSpPr>
        <p:spPr>
          <a:xfrm>
            <a:off x="625300" y="176205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34" name="Google Shape;1434;p70"/>
          <p:cNvPicPr preferRelativeResize="0"/>
          <p:nvPr/>
        </p:nvPicPr>
        <p:blipFill>
          <a:blip r:embed="rId3">
            <a:alphaModFix/>
          </a:blip>
          <a:stretch>
            <a:fillRect/>
          </a:stretch>
        </p:blipFill>
        <p:spPr>
          <a:xfrm>
            <a:off x="2225500" y="1402629"/>
            <a:ext cx="1492600" cy="892825"/>
          </a:xfrm>
          <a:prstGeom prst="rect">
            <a:avLst/>
          </a:prstGeom>
          <a:noFill/>
          <a:ln>
            <a:noFill/>
          </a:ln>
        </p:spPr>
      </p:pic>
      <p:sp>
        <p:nvSpPr>
          <p:cNvPr id="1435" name="Google Shape;1435;p70"/>
          <p:cNvSpPr/>
          <p:nvPr/>
        </p:nvSpPr>
        <p:spPr>
          <a:xfrm>
            <a:off x="23779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36" name="Google Shape;1436;p70"/>
          <p:cNvPicPr preferRelativeResize="0"/>
          <p:nvPr/>
        </p:nvPicPr>
        <p:blipFill>
          <a:blip r:embed="rId3">
            <a:alphaModFix/>
          </a:blip>
          <a:stretch>
            <a:fillRect/>
          </a:stretch>
        </p:blipFill>
        <p:spPr>
          <a:xfrm>
            <a:off x="3825700" y="1402629"/>
            <a:ext cx="1492600" cy="892825"/>
          </a:xfrm>
          <a:prstGeom prst="rect">
            <a:avLst/>
          </a:prstGeom>
          <a:noFill/>
          <a:ln>
            <a:noFill/>
          </a:ln>
        </p:spPr>
      </p:pic>
      <p:sp>
        <p:nvSpPr>
          <p:cNvPr id="1437" name="Google Shape;1437;p70"/>
          <p:cNvSpPr/>
          <p:nvPr/>
        </p:nvSpPr>
        <p:spPr>
          <a:xfrm>
            <a:off x="41305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38" name="Google Shape;1438;p70"/>
          <p:cNvPicPr preferRelativeResize="0"/>
          <p:nvPr/>
        </p:nvPicPr>
        <p:blipFill>
          <a:blip r:embed="rId3">
            <a:alphaModFix/>
          </a:blip>
          <a:stretch>
            <a:fillRect/>
          </a:stretch>
        </p:blipFill>
        <p:spPr>
          <a:xfrm>
            <a:off x="5425900" y="1402629"/>
            <a:ext cx="1492600" cy="892825"/>
          </a:xfrm>
          <a:prstGeom prst="rect">
            <a:avLst/>
          </a:prstGeom>
          <a:noFill/>
          <a:ln>
            <a:noFill/>
          </a:ln>
        </p:spPr>
      </p:pic>
      <p:sp>
        <p:nvSpPr>
          <p:cNvPr id="1439" name="Google Shape;1439;p70"/>
          <p:cNvSpPr/>
          <p:nvPr/>
        </p:nvSpPr>
        <p:spPr>
          <a:xfrm>
            <a:off x="58831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40" name="Google Shape;1440;p70"/>
          <p:cNvPicPr preferRelativeResize="0"/>
          <p:nvPr/>
        </p:nvPicPr>
        <p:blipFill>
          <a:blip r:embed="rId3">
            <a:alphaModFix/>
          </a:blip>
          <a:stretch>
            <a:fillRect/>
          </a:stretch>
        </p:blipFill>
        <p:spPr>
          <a:xfrm>
            <a:off x="7026100" y="1402629"/>
            <a:ext cx="1492600" cy="892825"/>
          </a:xfrm>
          <a:prstGeom prst="rect">
            <a:avLst/>
          </a:prstGeom>
          <a:noFill/>
          <a:ln>
            <a:noFill/>
          </a:ln>
        </p:spPr>
      </p:pic>
      <p:sp>
        <p:nvSpPr>
          <p:cNvPr id="1441" name="Google Shape;1441;p70"/>
          <p:cNvSpPr/>
          <p:nvPr/>
        </p:nvSpPr>
        <p:spPr>
          <a:xfrm>
            <a:off x="7635700" y="1754700"/>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0"/>
          <p:cNvSpPr txBox="1"/>
          <p:nvPr/>
        </p:nvSpPr>
        <p:spPr>
          <a:xfrm>
            <a:off x="625289" y="1017725"/>
            <a:ext cx="78933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original frames</a:t>
            </a:r>
            <a:endParaRPr>
              <a:latin typeface="Ubuntu"/>
              <a:ea typeface="Ubuntu"/>
              <a:cs typeface="Ubuntu"/>
              <a:sym typeface="Ubuntu"/>
            </a:endParaRPr>
          </a:p>
        </p:txBody>
      </p:sp>
      <p:pic>
        <p:nvPicPr>
          <p:cNvPr descr="smw-bg-clouds1.png" id="1443" name="Google Shape;1443;p70"/>
          <p:cNvPicPr preferRelativeResize="0"/>
          <p:nvPr/>
        </p:nvPicPr>
        <p:blipFill>
          <a:blip r:embed="rId3">
            <a:alphaModFix/>
          </a:blip>
          <a:stretch>
            <a:fillRect/>
          </a:stretch>
        </p:blipFill>
        <p:spPr>
          <a:xfrm>
            <a:off x="625250" y="3431054"/>
            <a:ext cx="1492600" cy="892825"/>
          </a:xfrm>
          <a:prstGeom prst="rect">
            <a:avLst/>
          </a:prstGeom>
          <a:noFill/>
          <a:ln>
            <a:noFill/>
          </a:ln>
        </p:spPr>
      </p:pic>
      <p:sp>
        <p:nvSpPr>
          <p:cNvPr id="1444" name="Google Shape;1444;p70"/>
          <p:cNvSpPr/>
          <p:nvPr/>
        </p:nvSpPr>
        <p:spPr>
          <a:xfrm>
            <a:off x="625250" y="379047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45" name="Google Shape;1445;p70"/>
          <p:cNvPicPr preferRelativeResize="0"/>
          <p:nvPr/>
        </p:nvPicPr>
        <p:blipFill>
          <a:blip r:embed="rId4">
            <a:alphaModFix amt="19000"/>
          </a:blip>
          <a:stretch>
            <a:fillRect/>
          </a:stretch>
        </p:blipFill>
        <p:spPr>
          <a:xfrm>
            <a:off x="2225450" y="3431054"/>
            <a:ext cx="1492600" cy="892825"/>
          </a:xfrm>
          <a:prstGeom prst="rect">
            <a:avLst/>
          </a:prstGeom>
          <a:noFill/>
          <a:ln>
            <a:noFill/>
          </a:ln>
        </p:spPr>
      </p:pic>
      <p:sp>
        <p:nvSpPr>
          <p:cNvPr id="1446" name="Google Shape;1446;p70"/>
          <p:cNvSpPr/>
          <p:nvPr/>
        </p:nvSpPr>
        <p:spPr>
          <a:xfrm>
            <a:off x="2377850" y="37831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47" name="Google Shape;1447;p70"/>
          <p:cNvPicPr preferRelativeResize="0"/>
          <p:nvPr/>
        </p:nvPicPr>
        <p:blipFill>
          <a:blip r:embed="rId4">
            <a:alphaModFix amt="13000"/>
          </a:blip>
          <a:stretch>
            <a:fillRect/>
          </a:stretch>
        </p:blipFill>
        <p:spPr>
          <a:xfrm>
            <a:off x="3825650" y="3431054"/>
            <a:ext cx="1492600" cy="892825"/>
          </a:xfrm>
          <a:prstGeom prst="rect">
            <a:avLst/>
          </a:prstGeom>
          <a:noFill/>
          <a:ln>
            <a:noFill/>
          </a:ln>
        </p:spPr>
      </p:pic>
      <p:sp>
        <p:nvSpPr>
          <p:cNvPr id="1448" name="Google Shape;1448;p70"/>
          <p:cNvSpPr/>
          <p:nvPr/>
        </p:nvSpPr>
        <p:spPr>
          <a:xfrm>
            <a:off x="4130450" y="37831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49" name="Google Shape;1449;p70"/>
          <p:cNvPicPr preferRelativeResize="0"/>
          <p:nvPr/>
        </p:nvPicPr>
        <p:blipFill>
          <a:blip r:embed="rId4">
            <a:alphaModFix amt="10000"/>
          </a:blip>
          <a:stretch>
            <a:fillRect/>
          </a:stretch>
        </p:blipFill>
        <p:spPr>
          <a:xfrm>
            <a:off x="5425850" y="3431054"/>
            <a:ext cx="1492600" cy="892825"/>
          </a:xfrm>
          <a:prstGeom prst="rect">
            <a:avLst/>
          </a:prstGeom>
          <a:noFill/>
          <a:ln>
            <a:noFill/>
          </a:ln>
        </p:spPr>
      </p:pic>
      <p:sp>
        <p:nvSpPr>
          <p:cNvPr id="1450" name="Google Shape;1450;p70"/>
          <p:cNvSpPr/>
          <p:nvPr/>
        </p:nvSpPr>
        <p:spPr>
          <a:xfrm>
            <a:off x="5883050" y="37831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451" name="Google Shape;1451;p70"/>
          <p:cNvPicPr preferRelativeResize="0"/>
          <p:nvPr/>
        </p:nvPicPr>
        <p:blipFill>
          <a:blip r:embed="rId3">
            <a:alphaModFix/>
          </a:blip>
          <a:stretch>
            <a:fillRect/>
          </a:stretch>
        </p:blipFill>
        <p:spPr>
          <a:xfrm>
            <a:off x="7026050" y="3431054"/>
            <a:ext cx="1492600" cy="892825"/>
          </a:xfrm>
          <a:prstGeom prst="rect">
            <a:avLst/>
          </a:prstGeom>
          <a:noFill/>
          <a:ln>
            <a:noFill/>
          </a:ln>
        </p:spPr>
      </p:pic>
      <p:sp>
        <p:nvSpPr>
          <p:cNvPr id="1452" name="Google Shape;1452;p70"/>
          <p:cNvSpPr/>
          <p:nvPr/>
        </p:nvSpPr>
        <p:spPr>
          <a:xfrm>
            <a:off x="7635650" y="37831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0"/>
          <p:cNvSpPr txBox="1"/>
          <p:nvPr/>
        </p:nvSpPr>
        <p:spPr>
          <a:xfrm>
            <a:off x="6252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I-frame</a:t>
            </a:r>
            <a:endParaRPr>
              <a:latin typeface="Ubuntu"/>
              <a:ea typeface="Ubuntu"/>
              <a:cs typeface="Ubuntu"/>
              <a:sym typeface="Ubuntu"/>
            </a:endParaRPr>
          </a:p>
        </p:txBody>
      </p:sp>
      <p:sp>
        <p:nvSpPr>
          <p:cNvPr id="1454" name="Google Shape;1454;p70"/>
          <p:cNvSpPr txBox="1"/>
          <p:nvPr/>
        </p:nvSpPr>
        <p:spPr>
          <a:xfrm>
            <a:off x="22254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a:t>
            </a:r>
            <a:r>
              <a:rPr lang="en">
                <a:latin typeface="Ubuntu"/>
                <a:ea typeface="Ubuntu"/>
                <a:cs typeface="Ubuntu"/>
                <a:sym typeface="Ubuntu"/>
              </a:rPr>
              <a:t>-frame</a:t>
            </a:r>
            <a:endParaRPr>
              <a:latin typeface="Ubuntu"/>
              <a:ea typeface="Ubuntu"/>
              <a:cs typeface="Ubuntu"/>
              <a:sym typeface="Ubuntu"/>
            </a:endParaRPr>
          </a:p>
        </p:txBody>
      </p:sp>
      <p:sp>
        <p:nvSpPr>
          <p:cNvPr id="1455" name="Google Shape;1455;p70"/>
          <p:cNvSpPr txBox="1"/>
          <p:nvPr/>
        </p:nvSpPr>
        <p:spPr>
          <a:xfrm>
            <a:off x="38256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a:t>
            </a:r>
            <a:r>
              <a:rPr lang="en">
                <a:latin typeface="Ubuntu"/>
                <a:ea typeface="Ubuntu"/>
                <a:cs typeface="Ubuntu"/>
                <a:sym typeface="Ubuntu"/>
              </a:rPr>
              <a:t>-frame</a:t>
            </a:r>
            <a:endParaRPr>
              <a:latin typeface="Ubuntu"/>
              <a:ea typeface="Ubuntu"/>
              <a:cs typeface="Ubuntu"/>
              <a:sym typeface="Ubuntu"/>
            </a:endParaRPr>
          </a:p>
        </p:txBody>
      </p:sp>
      <p:sp>
        <p:nvSpPr>
          <p:cNvPr id="1456" name="Google Shape;1456;p70"/>
          <p:cNvSpPr txBox="1"/>
          <p:nvPr/>
        </p:nvSpPr>
        <p:spPr>
          <a:xfrm>
            <a:off x="54258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B</a:t>
            </a:r>
            <a:r>
              <a:rPr b="1" lang="en">
                <a:latin typeface="Ubuntu"/>
                <a:ea typeface="Ubuntu"/>
                <a:cs typeface="Ubuntu"/>
                <a:sym typeface="Ubuntu"/>
              </a:rPr>
              <a:t>-frame</a:t>
            </a:r>
            <a:endParaRPr b="1">
              <a:latin typeface="Ubuntu"/>
              <a:ea typeface="Ubuntu"/>
              <a:cs typeface="Ubuntu"/>
              <a:sym typeface="Ubuntu"/>
            </a:endParaRPr>
          </a:p>
        </p:txBody>
      </p:sp>
      <p:sp>
        <p:nvSpPr>
          <p:cNvPr id="1457" name="Google Shape;1457;p70"/>
          <p:cNvSpPr txBox="1"/>
          <p:nvPr/>
        </p:nvSpPr>
        <p:spPr>
          <a:xfrm>
            <a:off x="6983741" y="31073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I-frame</a:t>
            </a:r>
            <a:endParaRPr>
              <a:latin typeface="Ubuntu"/>
              <a:ea typeface="Ubuntu"/>
              <a:cs typeface="Ubuntu"/>
              <a:sym typeface="Ubuntu"/>
            </a:endParaRPr>
          </a:p>
        </p:txBody>
      </p:sp>
      <p:cxnSp>
        <p:nvCxnSpPr>
          <p:cNvPr id="1458" name="Google Shape;1458;p70"/>
          <p:cNvCxnSpPr>
            <a:stCxn id="1445" idx="2"/>
          </p:cNvCxnSpPr>
          <p:nvPr/>
        </p:nvCxnSpPr>
        <p:spPr>
          <a:xfrm rot="5400000">
            <a:off x="1971400" y="3724029"/>
            <a:ext cx="400500" cy="1600200"/>
          </a:xfrm>
          <a:prstGeom prst="bentConnector2">
            <a:avLst/>
          </a:prstGeom>
          <a:noFill/>
          <a:ln cap="flat" cmpd="sng" w="9525">
            <a:solidFill>
              <a:schemeClr val="dk2"/>
            </a:solidFill>
            <a:prstDash val="solid"/>
            <a:round/>
            <a:headEnd len="med" w="med" type="none"/>
            <a:tailEnd len="med" w="med" type="none"/>
          </a:ln>
        </p:spPr>
      </p:cxnSp>
      <p:cxnSp>
        <p:nvCxnSpPr>
          <p:cNvPr id="1459" name="Google Shape;1459;p70"/>
          <p:cNvCxnSpPr>
            <a:endCxn id="1443" idx="2"/>
          </p:cNvCxnSpPr>
          <p:nvPr/>
        </p:nvCxnSpPr>
        <p:spPr>
          <a:xfrm flipH="1" rot="10800000">
            <a:off x="1368850" y="4323879"/>
            <a:ext cx="2700" cy="407400"/>
          </a:xfrm>
          <a:prstGeom prst="straightConnector1">
            <a:avLst/>
          </a:prstGeom>
          <a:noFill/>
          <a:ln cap="flat" cmpd="sng" w="9525">
            <a:solidFill>
              <a:schemeClr val="dk2"/>
            </a:solidFill>
            <a:prstDash val="solid"/>
            <a:round/>
            <a:headEnd len="med" w="med" type="none"/>
            <a:tailEnd len="med" w="med" type="triangle"/>
          </a:ln>
        </p:spPr>
      </p:cxnSp>
      <p:sp>
        <p:nvSpPr>
          <p:cNvPr id="1460" name="Google Shape;1460;p70"/>
          <p:cNvSpPr txBox="1"/>
          <p:nvPr/>
        </p:nvSpPr>
        <p:spPr>
          <a:xfrm>
            <a:off x="2225550" y="2295475"/>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F1</a:t>
            </a:r>
            <a:endParaRPr sz="800">
              <a:latin typeface="Ubuntu"/>
              <a:ea typeface="Ubuntu"/>
              <a:cs typeface="Ubuntu"/>
              <a:sym typeface="Ubuntu"/>
            </a:endParaRPr>
          </a:p>
        </p:txBody>
      </p:sp>
      <p:sp>
        <p:nvSpPr>
          <p:cNvPr id="1461" name="Google Shape;1461;p70"/>
          <p:cNvSpPr txBox="1"/>
          <p:nvPr/>
        </p:nvSpPr>
        <p:spPr>
          <a:xfrm>
            <a:off x="625250" y="2281088"/>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F0</a:t>
            </a:r>
            <a:endParaRPr sz="800">
              <a:latin typeface="Ubuntu"/>
              <a:ea typeface="Ubuntu"/>
              <a:cs typeface="Ubuntu"/>
              <a:sym typeface="Ubuntu"/>
            </a:endParaRPr>
          </a:p>
        </p:txBody>
      </p:sp>
      <p:sp>
        <p:nvSpPr>
          <p:cNvPr id="1462" name="Google Shape;1462;p70"/>
          <p:cNvSpPr txBox="1"/>
          <p:nvPr/>
        </p:nvSpPr>
        <p:spPr>
          <a:xfrm>
            <a:off x="3825850" y="2281088"/>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F2</a:t>
            </a:r>
            <a:endParaRPr sz="800">
              <a:latin typeface="Ubuntu"/>
              <a:ea typeface="Ubuntu"/>
              <a:cs typeface="Ubuntu"/>
              <a:sym typeface="Ubuntu"/>
            </a:endParaRPr>
          </a:p>
        </p:txBody>
      </p:sp>
      <p:sp>
        <p:nvSpPr>
          <p:cNvPr id="1463" name="Google Shape;1463;p70"/>
          <p:cNvSpPr txBox="1"/>
          <p:nvPr/>
        </p:nvSpPr>
        <p:spPr>
          <a:xfrm>
            <a:off x="5425975" y="2281075"/>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F3</a:t>
            </a:r>
            <a:endParaRPr sz="800">
              <a:latin typeface="Ubuntu"/>
              <a:ea typeface="Ubuntu"/>
              <a:cs typeface="Ubuntu"/>
              <a:sym typeface="Ubuntu"/>
            </a:endParaRPr>
          </a:p>
        </p:txBody>
      </p:sp>
      <p:sp>
        <p:nvSpPr>
          <p:cNvPr id="1464" name="Google Shape;1464;p70"/>
          <p:cNvSpPr txBox="1"/>
          <p:nvPr/>
        </p:nvSpPr>
        <p:spPr>
          <a:xfrm>
            <a:off x="7026100" y="2281088"/>
            <a:ext cx="4881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Ubuntu"/>
                <a:ea typeface="Ubuntu"/>
                <a:cs typeface="Ubuntu"/>
                <a:sym typeface="Ubuntu"/>
              </a:rPr>
              <a:t>F4</a:t>
            </a:r>
            <a:endParaRPr sz="800">
              <a:latin typeface="Ubuntu"/>
              <a:ea typeface="Ubuntu"/>
              <a:cs typeface="Ubuntu"/>
              <a:sym typeface="Ubuntu"/>
            </a:endParaRPr>
          </a:p>
        </p:txBody>
      </p:sp>
      <p:cxnSp>
        <p:nvCxnSpPr>
          <p:cNvPr id="1465" name="Google Shape;1465;p70"/>
          <p:cNvCxnSpPr/>
          <p:nvPr/>
        </p:nvCxnSpPr>
        <p:spPr>
          <a:xfrm rot="5400000">
            <a:off x="3747000" y="3952525"/>
            <a:ext cx="400500" cy="1143300"/>
          </a:xfrm>
          <a:prstGeom prst="bentConnector2">
            <a:avLst/>
          </a:prstGeom>
          <a:noFill/>
          <a:ln cap="flat" cmpd="sng" w="9525">
            <a:solidFill>
              <a:schemeClr val="dk2"/>
            </a:solidFill>
            <a:prstDash val="solid"/>
            <a:round/>
            <a:headEnd len="med" w="med" type="none"/>
            <a:tailEnd len="med" w="med" type="none"/>
          </a:ln>
        </p:spPr>
      </p:cxnSp>
      <p:cxnSp>
        <p:nvCxnSpPr>
          <p:cNvPr id="1466" name="Google Shape;1466;p70"/>
          <p:cNvCxnSpPr/>
          <p:nvPr/>
        </p:nvCxnSpPr>
        <p:spPr>
          <a:xfrm flipH="1" rot="10800000">
            <a:off x="3373525" y="4324025"/>
            <a:ext cx="1800" cy="407400"/>
          </a:xfrm>
          <a:prstGeom prst="straightConnector1">
            <a:avLst/>
          </a:prstGeom>
          <a:noFill/>
          <a:ln cap="flat" cmpd="sng" w="9525">
            <a:solidFill>
              <a:schemeClr val="dk2"/>
            </a:solidFill>
            <a:prstDash val="solid"/>
            <a:round/>
            <a:headEnd len="med" w="med" type="none"/>
            <a:tailEnd len="med" w="med" type="triangle"/>
          </a:ln>
        </p:spPr>
      </p:cxnSp>
      <p:cxnSp>
        <p:nvCxnSpPr>
          <p:cNvPr id="1467" name="Google Shape;1467;p70"/>
          <p:cNvCxnSpPr/>
          <p:nvPr/>
        </p:nvCxnSpPr>
        <p:spPr>
          <a:xfrm rot="5400000">
            <a:off x="5409650" y="3952575"/>
            <a:ext cx="400500" cy="1143300"/>
          </a:xfrm>
          <a:prstGeom prst="bentConnector2">
            <a:avLst/>
          </a:prstGeom>
          <a:noFill/>
          <a:ln cap="flat" cmpd="sng" w="9525">
            <a:solidFill>
              <a:schemeClr val="dk2"/>
            </a:solidFill>
            <a:prstDash val="solid"/>
            <a:round/>
            <a:headEnd len="med" w="med" type="none"/>
            <a:tailEnd len="med" w="med" type="none"/>
          </a:ln>
        </p:spPr>
      </p:cxnSp>
      <p:cxnSp>
        <p:nvCxnSpPr>
          <p:cNvPr id="1468" name="Google Shape;1468;p70"/>
          <p:cNvCxnSpPr/>
          <p:nvPr/>
        </p:nvCxnSpPr>
        <p:spPr>
          <a:xfrm flipH="1" rot="10800000">
            <a:off x="5036175" y="4324075"/>
            <a:ext cx="1800" cy="407400"/>
          </a:xfrm>
          <a:prstGeom prst="straightConnector1">
            <a:avLst/>
          </a:prstGeom>
          <a:noFill/>
          <a:ln cap="flat" cmpd="sng" w="9525">
            <a:solidFill>
              <a:schemeClr val="dk2"/>
            </a:solidFill>
            <a:prstDash val="solid"/>
            <a:round/>
            <a:headEnd len="med" w="med" type="none"/>
            <a:tailEnd len="med" w="med" type="triangle"/>
          </a:ln>
        </p:spPr>
      </p:cxnSp>
      <p:cxnSp>
        <p:nvCxnSpPr>
          <p:cNvPr id="1469" name="Google Shape;1469;p70"/>
          <p:cNvCxnSpPr/>
          <p:nvPr/>
        </p:nvCxnSpPr>
        <p:spPr>
          <a:xfrm rot="-5400000">
            <a:off x="7206350" y="2430704"/>
            <a:ext cx="400500" cy="1600200"/>
          </a:xfrm>
          <a:prstGeom prst="bentConnector2">
            <a:avLst/>
          </a:prstGeom>
          <a:noFill/>
          <a:ln cap="flat" cmpd="sng" w="9525">
            <a:solidFill>
              <a:schemeClr val="dk2"/>
            </a:solidFill>
            <a:prstDash val="solid"/>
            <a:round/>
            <a:headEnd len="med" w="med" type="none"/>
            <a:tailEnd len="med" w="med" type="none"/>
          </a:ln>
        </p:spPr>
      </p:cxnSp>
      <p:cxnSp>
        <p:nvCxnSpPr>
          <p:cNvPr id="1470" name="Google Shape;1470;p70"/>
          <p:cNvCxnSpPr/>
          <p:nvPr/>
        </p:nvCxnSpPr>
        <p:spPr>
          <a:xfrm flipH="1">
            <a:off x="8206700" y="3023654"/>
            <a:ext cx="2700" cy="40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74" name="Shape 1474"/>
        <p:cNvGrpSpPr/>
        <p:nvPr/>
      </p:nvGrpSpPr>
      <p:grpSpPr>
        <a:xfrm>
          <a:off x="0" y="0"/>
          <a:ext cx="0" cy="0"/>
          <a:chOff x="0" y="0"/>
          <a:chExt cx="0" cy="0"/>
        </a:xfrm>
      </p:grpSpPr>
      <p:sp>
        <p:nvSpPr>
          <p:cNvPr id="1475" name="Google Shape;1475;p71"/>
          <p:cNvSpPr txBox="1"/>
          <p:nvPr/>
        </p:nvSpPr>
        <p:spPr>
          <a:xfrm>
            <a:off x="377550" y="1955600"/>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Correlations in space</a:t>
            </a:r>
            <a:endParaRPr sz="3600">
              <a:solidFill>
                <a:srgbClr val="F3F3F3"/>
              </a:solidFill>
              <a:latin typeface="Ubuntu"/>
              <a:ea typeface="Ubuntu"/>
              <a:cs typeface="Ubuntu"/>
              <a:sym typeface="Ubuntu"/>
            </a:endParaRPr>
          </a:p>
        </p:txBody>
      </p:sp>
      <p:grpSp>
        <p:nvGrpSpPr>
          <p:cNvPr id="1476" name="Google Shape;1476;p71"/>
          <p:cNvGrpSpPr/>
          <p:nvPr/>
        </p:nvGrpSpPr>
        <p:grpSpPr>
          <a:xfrm>
            <a:off x="3864000" y="1269913"/>
            <a:ext cx="1416000" cy="1321200"/>
            <a:chOff x="837700" y="2265350"/>
            <a:chExt cx="1416000" cy="1321200"/>
          </a:xfrm>
        </p:grpSpPr>
        <p:sp>
          <p:nvSpPr>
            <p:cNvPr id="1477" name="Google Shape;1477;p71"/>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1"/>
            <p:cNvSpPr/>
            <p:nvPr/>
          </p:nvSpPr>
          <p:spPr>
            <a:xfrm>
              <a:off x="1191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1"/>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1"/>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1"/>
            <p:cNvSpPr/>
            <p:nvPr/>
          </p:nvSpPr>
          <p:spPr>
            <a:xfrm>
              <a:off x="837700" y="29259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1"/>
            <p:cNvSpPr/>
            <p:nvPr/>
          </p:nvSpPr>
          <p:spPr>
            <a:xfrm>
              <a:off x="1191700" y="2925950"/>
              <a:ext cx="354000" cy="330300"/>
            </a:xfrm>
            <a:prstGeom prst="rect">
              <a:avLst/>
            </a:prstGeom>
            <a:solidFill>
              <a:srgbClr val="E6B8A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1"/>
            <p:cNvSpPr/>
            <p:nvPr/>
          </p:nvSpPr>
          <p:spPr>
            <a:xfrm>
              <a:off x="837700" y="3256250"/>
              <a:ext cx="354000" cy="33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1"/>
            <p:cNvSpPr/>
            <p:nvPr/>
          </p:nvSpPr>
          <p:spPr>
            <a:xfrm>
              <a:off x="1191700" y="3256250"/>
              <a:ext cx="354000" cy="330300"/>
            </a:xfrm>
            <a:prstGeom prst="rect">
              <a:avLst/>
            </a:prstGeom>
            <a:solidFill>
              <a:srgbClr val="E6B8A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1"/>
            <p:cNvSpPr/>
            <p:nvPr/>
          </p:nvSpPr>
          <p:spPr>
            <a:xfrm>
              <a:off x="1545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1"/>
            <p:cNvSpPr/>
            <p:nvPr/>
          </p:nvSpPr>
          <p:spPr>
            <a:xfrm>
              <a:off x="1899700" y="22653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1"/>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1"/>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1"/>
            <p:cNvSpPr/>
            <p:nvPr/>
          </p:nvSpPr>
          <p:spPr>
            <a:xfrm>
              <a:off x="1545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1"/>
            <p:cNvSpPr/>
            <p:nvPr/>
          </p:nvSpPr>
          <p:spPr>
            <a:xfrm>
              <a:off x="1899700" y="2925950"/>
              <a:ext cx="354000" cy="33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1"/>
            <p:cNvSpPr/>
            <p:nvPr/>
          </p:nvSpPr>
          <p:spPr>
            <a:xfrm>
              <a:off x="1545700" y="3256250"/>
              <a:ext cx="354000" cy="330300"/>
            </a:xfrm>
            <a:prstGeom prst="rect">
              <a:avLst/>
            </a:prstGeom>
            <a:solidFill>
              <a:srgbClr val="E6B8A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1"/>
            <p:cNvSpPr/>
            <p:nvPr/>
          </p:nvSpPr>
          <p:spPr>
            <a:xfrm>
              <a:off x="1899700" y="3256250"/>
              <a:ext cx="354000" cy="330300"/>
            </a:xfrm>
            <a:prstGeom prst="rect">
              <a:avLst/>
            </a:prstGeom>
            <a:solidFill>
              <a:srgbClr val="E6B8A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b="1" lang="en"/>
              <a:t>bit (color) depth</a:t>
            </a:r>
            <a:r>
              <a:rPr lang="en"/>
              <a:t>?</a:t>
            </a:r>
            <a:endParaRPr/>
          </a:p>
        </p:txBody>
      </p:sp>
      <p:sp>
        <p:nvSpPr>
          <p:cNvPr id="269" name="Google Shape;269;p18"/>
          <p:cNvSpPr txBox="1"/>
          <p:nvPr/>
        </p:nvSpPr>
        <p:spPr>
          <a:xfrm>
            <a:off x="6427825" y="2574650"/>
            <a:ext cx="2961600" cy="11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8</a:t>
            </a:r>
            <a:r>
              <a:rPr b="1" lang="en">
                <a:solidFill>
                  <a:srgbClr val="FF0000"/>
                </a:solidFill>
                <a:latin typeface="Ubuntu"/>
                <a:ea typeface="Ubuntu"/>
                <a:cs typeface="Ubuntu"/>
                <a:sym typeface="Ubuntu"/>
              </a:rPr>
              <a:t>R</a:t>
            </a:r>
            <a:r>
              <a:rPr lang="en">
                <a:latin typeface="Ubuntu"/>
                <a:ea typeface="Ubuntu"/>
                <a:cs typeface="Ubuntu"/>
                <a:sym typeface="Ubuntu"/>
              </a:rPr>
              <a:t>+8</a:t>
            </a:r>
            <a:r>
              <a:rPr b="1" lang="en">
                <a:solidFill>
                  <a:srgbClr val="38761D"/>
                </a:solidFill>
                <a:latin typeface="Ubuntu"/>
                <a:ea typeface="Ubuntu"/>
                <a:cs typeface="Ubuntu"/>
                <a:sym typeface="Ubuntu"/>
              </a:rPr>
              <a:t>G</a:t>
            </a:r>
            <a:r>
              <a:rPr lang="en">
                <a:latin typeface="Ubuntu"/>
                <a:ea typeface="Ubuntu"/>
                <a:cs typeface="Ubuntu"/>
                <a:sym typeface="Ubuntu"/>
              </a:rPr>
              <a:t>+8</a:t>
            </a:r>
            <a:r>
              <a:rPr b="1" lang="en">
                <a:solidFill>
                  <a:srgbClr val="4A86E8"/>
                </a:solidFill>
                <a:latin typeface="Ubuntu"/>
                <a:ea typeface="Ubuntu"/>
                <a:cs typeface="Ubuntu"/>
                <a:sym typeface="Ubuntu"/>
              </a:rPr>
              <a:t>B</a:t>
            </a:r>
            <a:r>
              <a:rPr lang="en">
                <a:latin typeface="Ubuntu"/>
                <a:ea typeface="Ubuntu"/>
                <a:cs typeface="Ubuntu"/>
                <a:sym typeface="Ubuntu"/>
              </a:rPr>
              <a:t> = 24 bits</a:t>
            </a:r>
            <a:endParaRPr>
              <a:latin typeface="Ubuntu"/>
              <a:ea typeface="Ubuntu"/>
              <a:cs typeface="Ubuntu"/>
              <a:sym typeface="Ubuntu"/>
            </a:endParaRPr>
          </a:p>
        </p:txBody>
      </p:sp>
      <p:sp>
        <p:nvSpPr>
          <p:cNvPr id="270" name="Google Shape;270;p18"/>
          <p:cNvSpPr txBox="1"/>
          <p:nvPr/>
        </p:nvSpPr>
        <p:spPr>
          <a:xfrm>
            <a:off x="11" y="4757325"/>
            <a:ext cx="9144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B7B7B7"/>
                </a:solidFill>
                <a:latin typeface="Ubuntu"/>
                <a:ea typeface="Ubuntu"/>
                <a:cs typeface="Ubuntu"/>
                <a:sym typeface="Ubuntu"/>
              </a:rPr>
              <a:t>*it gives you 2^24 different colors</a:t>
            </a:r>
            <a:endParaRPr i="1" sz="1000">
              <a:solidFill>
                <a:srgbClr val="B7B7B7"/>
              </a:solidFill>
              <a:latin typeface="Ubuntu"/>
              <a:ea typeface="Ubuntu"/>
              <a:cs typeface="Ubuntu"/>
              <a:sym typeface="Ubuntu"/>
            </a:endParaRPr>
          </a:p>
        </p:txBody>
      </p:sp>
      <p:sp>
        <p:nvSpPr>
          <p:cNvPr id="271" name="Google Shape;271;p18"/>
          <p:cNvSpPr txBox="1"/>
          <p:nvPr/>
        </p:nvSpPr>
        <p:spPr>
          <a:xfrm>
            <a:off x="3061725" y="1786825"/>
            <a:ext cx="40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a:t>
            </a:r>
            <a:endParaRPr>
              <a:latin typeface="Ubuntu"/>
              <a:ea typeface="Ubuntu"/>
              <a:cs typeface="Ubuntu"/>
              <a:sym typeface="Ubuntu"/>
            </a:endParaRPr>
          </a:p>
        </p:txBody>
      </p:sp>
      <p:sp>
        <p:nvSpPr>
          <p:cNvPr id="272" name="Google Shape;272;p18"/>
          <p:cNvSpPr txBox="1"/>
          <p:nvPr/>
        </p:nvSpPr>
        <p:spPr>
          <a:xfrm>
            <a:off x="3418600" y="2122150"/>
            <a:ext cx="40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G</a:t>
            </a:r>
            <a:endParaRPr>
              <a:latin typeface="Ubuntu"/>
              <a:ea typeface="Ubuntu"/>
              <a:cs typeface="Ubuntu"/>
              <a:sym typeface="Ubuntu"/>
            </a:endParaRPr>
          </a:p>
        </p:txBody>
      </p:sp>
      <p:sp>
        <p:nvSpPr>
          <p:cNvPr id="273" name="Google Shape;273;p18"/>
          <p:cNvSpPr txBox="1"/>
          <p:nvPr/>
        </p:nvSpPr>
        <p:spPr>
          <a:xfrm>
            <a:off x="3800575" y="2446875"/>
            <a:ext cx="4011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t>
            </a:r>
            <a:endParaRPr>
              <a:latin typeface="Ubuntu"/>
              <a:ea typeface="Ubuntu"/>
              <a:cs typeface="Ubuntu"/>
              <a:sym typeface="Ubuntu"/>
            </a:endParaRPr>
          </a:p>
        </p:txBody>
      </p:sp>
      <p:sp>
        <p:nvSpPr>
          <p:cNvPr id="274" name="Google Shape;274;p18"/>
          <p:cNvSpPr/>
          <p:nvPr/>
        </p:nvSpPr>
        <p:spPr>
          <a:xfrm>
            <a:off x="5264300" y="2574650"/>
            <a:ext cx="1244700" cy="1173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a:ea typeface="Ubuntu"/>
                <a:cs typeface="Ubuntu"/>
                <a:sym typeface="Ubuntu"/>
              </a:rPr>
              <a:t>0-255</a:t>
            </a:r>
            <a:endParaRPr>
              <a:solidFill>
                <a:srgbClr val="FFFFFF"/>
              </a:solidFill>
              <a:latin typeface="Ubuntu"/>
              <a:ea typeface="Ubuntu"/>
              <a:cs typeface="Ubuntu"/>
              <a:sym typeface="Ubuntu"/>
            </a:endParaRPr>
          </a:p>
        </p:txBody>
      </p:sp>
      <p:cxnSp>
        <p:nvCxnSpPr>
          <p:cNvPr id="275" name="Google Shape;275;p18"/>
          <p:cNvCxnSpPr>
            <a:stCxn id="274" idx="1"/>
          </p:cNvCxnSpPr>
          <p:nvPr/>
        </p:nvCxnSpPr>
        <p:spPr>
          <a:xfrm flipH="1">
            <a:off x="4201700" y="3161150"/>
            <a:ext cx="1062600" cy="166200"/>
          </a:xfrm>
          <a:prstGeom prst="curvedConnector3">
            <a:avLst>
              <a:gd fmla="val 50000" name="adj1"/>
            </a:avLst>
          </a:prstGeom>
          <a:noFill/>
          <a:ln cap="flat" cmpd="sng" w="38100">
            <a:solidFill>
              <a:schemeClr val="dk2"/>
            </a:solidFill>
            <a:prstDash val="solid"/>
            <a:round/>
            <a:headEnd len="med" w="med" type="none"/>
            <a:tailEnd len="med" w="med" type="triangle"/>
          </a:ln>
        </p:spPr>
      </p:cxnSp>
      <p:sp>
        <p:nvSpPr>
          <p:cNvPr id="276" name="Google Shape;276;p18"/>
          <p:cNvSpPr txBox="1"/>
          <p:nvPr/>
        </p:nvSpPr>
        <p:spPr>
          <a:xfrm>
            <a:off x="5226154" y="2189750"/>
            <a:ext cx="133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the range</a:t>
            </a:r>
            <a:endParaRPr>
              <a:latin typeface="Ubuntu"/>
              <a:ea typeface="Ubuntu"/>
              <a:cs typeface="Ubuntu"/>
              <a:sym typeface="Ubuntu"/>
            </a:endParaRPr>
          </a:p>
        </p:txBody>
      </p:sp>
      <p:grpSp>
        <p:nvGrpSpPr>
          <p:cNvPr id="277" name="Google Shape;277;p18"/>
          <p:cNvGrpSpPr/>
          <p:nvPr/>
        </p:nvGrpSpPr>
        <p:grpSpPr>
          <a:xfrm>
            <a:off x="2044738" y="2137375"/>
            <a:ext cx="1416000" cy="1321200"/>
            <a:chOff x="837700" y="2265350"/>
            <a:chExt cx="1416000" cy="1321200"/>
          </a:xfrm>
        </p:grpSpPr>
        <p:sp>
          <p:nvSpPr>
            <p:cNvPr id="278" name="Google Shape;278;p18"/>
            <p:cNvSpPr/>
            <p:nvPr/>
          </p:nvSpPr>
          <p:spPr>
            <a:xfrm>
              <a:off x="837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79" name="Google Shape;279;p18"/>
            <p:cNvSpPr/>
            <p:nvPr/>
          </p:nvSpPr>
          <p:spPr>
            <a:xfrm>
              <a:off x="1191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80" name="Google Shape;280;p18"/>
            <p:cNvSpPr/>
            <p:nvPr/>
          </p:nvSpPr>
          <p:spPr>
            <a:xfrm>
              <a:off x="837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81" name="Google Shape;281;p18"/>
            <p:cNvSpPr/>
            <p:nvPr/>
          </p:nvSpPr>
          <p:spPr>
            <a:xfrm>
              <a:off x="1191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82" name="Google Shape;282;p18"/>
            <p:cNvSpPr/>
            <p:nvPr/>
          </p:nvSpPr>
          <p:spPr>
            <a:xfrm>
              <a:off x="837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83" name="Google Shape;283;p18"/>
            <p:cNvSpPr/>
            <p:nvPr/>
          </p:nvSpPr>
          <p:spPr>
            <a:xfrm>
              <a:off x="1191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84" name="Google Shape;284;p18"/>
            <p:cNvSpPr/>
            <p:nvPr/>
          </p:nvSpPr>
          <p:spPr>
            <a:xfrm>
              <a:off x="837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285" name="Google Shape;285;p18"/>
            <p:cNvSpPr/>
            <p:nvPr/>
          </p:nvSpPr>
          <p:spPr>
            <a:xfrm>
              <a:off x="1191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86" name="Google Shape;286;p18"/>
            <p:cNvSpPr/>
            <p:nvPr/>
          </p:nvSpPr>
          <p:spPr>
            <a:xfrm>
              <a:off x="1545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87" name="Google Shape;287;p18"/>
            <p:cNvSpPr/>
            <p:nvPr/>
          </p:nvSpPr>
          <p:spPr>
            <a:xfrm>
              <a:off x="1899700" y="22653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288" name="Google Shape;288;p18"/>
            <p:cNvSpPr/>
            <p:nvPr/>
          </p:nvSpPr>
          <p:spPr>
            <a:xfrm>
              <a:off x="1545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89" name="Google Shape;289;p18"/>
            <p:cNvSpPr/>
            <p:nvPr/>
          </p:nvSpPr>
          <p:spPr>
            <a:xfrm>
              <a:off x="1899700" y="25956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90" name="Google Shape;290;p18"/>
            <p:cNvSpPr/>
            <p:nvPr/>
          </p:nvSpPr>
          <p:spPr>
            <a:xfrm>
              <a:off x="1545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91" name="Google Shape;291;p18"/>
            <p:cNvSpPr/>
            <p:nvPr/>
          </p:nvSpPr>
          <p:spPr>
            <a:xfrm>
              <a:off x="1899700" y="29259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92" name="Google Shape;292;p18"/>
            <p:cNvSpPr/>
            <p:nvPr/>
          </p:nvSpPr>
          <p:spPr>
            <a:xfrm>
              <a:off x="1545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sp>
          <p:nvSpPr>
            <p:cNvPr id="293" name="Google Shape;293;p18"/>
            <p:cNvSpPr/>
            <p:nvPr/>
          </p:nvSpPr>
          <p:spPr>
            <a:xfrm>
              <a:off x="1899700" y="3256250"/>
              <a:ext cx="354000" cy="330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0000"/>
                </a:solidFill>
                <a:latin typeface="Ubuntu"/>
                <a:ea typeface="Ubuntu"/>
                <a:cs typeface="Ubuntu"/>
                <a:sym typeface="Ubuntu"/>
              </a:endParaRPr>
            </a:p>
          </p:txBody>
        </p:sp>
      </p:grpSp>
      <p:grpSp>
        <p:nvGrpSpPr>
          <p:cNvPr id="294" name="Google Shape;294;p18"/>
          <p:cNvGrpSpPr/>
          <p:nvPr/>
        </p:nvGrpSpPr>
        <p:grpSpPr>
          <a:xfrm>
            <a:off x="2401613" y="2472700"/>
            <a:ext cx="1416000" cy="1321200"/>
            <a:chOff x="837700" y="2265350"/>
            <a:chExt cx="1416000" cy="1321200"/>
          </a:xfrm>
        </p:grpSpPr>
        <p:sp>
          <p:nvSpPr>
            <p:cNvPr id="295" name="Google Shape;295;p18"/>
            <p:cNvSpPr/>
            <p:nvPr/>
          </p:nvSpPr>
          <p:spPr>
            <a:xfrm>
              <a:off x="837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7</a:t>
              </a:r>
              <a:endParaRPr sz="700">
                <a:latin typeface="Ubuntu"/>
                <a:ea typeface="Ubuntu"/>
                <a:cs typeface="Ubuntu"/>
                <a:sym typeface="Ubuntu"/>
              </a:endParaRPr>
            </a:p>
          </p:txBody>
        </p:sp>
        <p:sp>
          <p:nvSpPr>
            <p:cNvPr id="296" name="Google Shape;296;p18"/>
            <p:cNvSpPr/>
            <p:nvPr/>
          </p:nvSpPr>
          <p:spPr>
            <a:xfrm>
              <a:off x="1191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0</a:t>
              </a:r>
              <a:endParaRPr sz="700">
                <a:latin typeface="Ubuntu"/>
                <a:ea typeface="Ubuntu"/>
                <a:cs typeface="Ubuntu"/>
                <a:sym typeface="Ubuntu"/>
              </a:endParaRPr>
            </a:p>
          </p:txBody>
        </p:sp>
        <p:sp>
          <p:nvSpPr>
            <p:cNvPr id="297" name="Google Shape;297;p18"/>
            <p:cNvSpPr/>
            <p:nvPr/>
          </p:nvSpPr>
          <p:spPr>
            <a:xfrm>
              <a:off x="837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7</a:t>
              </a:r>
              <a:endParaRPr sz="700">
                <a:latin typeface="Ubuntu"/>
                <a:ea typeface="Ubuntu"/>
                <a:cs typeface="Ubuntu"/>
                <a:sym typeface="Ubuntu"/>
              </a:endParaRPr>
            </a:p>
          </p:txBody>
        </p:sp>
        <p:sp>
          <p:nvSpPr>
            <p:cNvPr id="298" name="Google Shape;298;p18"/>
            <p:cNvSpPr/>
            <p:nvPr/>
          </p:nvSpPr>
          <p:spPr>
            <a:xfrm>
              <a:off x="1191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299" name="Google Shape;299;p18"/>
            <p:cNvSpPr/>
            <p:nvPr/>
          </p:nvSpPr>
          <p:spPr>
            <a:xfrm>
              <a:off x="837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100</a:t>
              </a:r>
              <a:endParaRPr sz="700">
                <a:latin typeface="Ubuntu"/>
                <a:ea typeface="Ubuntu"/>
                <a:cs typeface="Ubuntu"/>
                <a:sym typeface="Ubuntu"/>
              </a:endParaRPr>
            </a:p>
          </p:txBody>
        </p:sp>
        <p:sp>
          <p:nvSpPr>
            <p:cNvPr id="300" name="Google Shape;300;p18"/>
            <p:cNvSpPr/>
            <p:nvPr/>
          </p:nvSpPr>
          <p:spPr>
            <a:xfrm>
              <a:off x="1191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301" name="Google Shape;301;p18"/>
            <p:cNvSpPr/>
            <p:nvPr/>
          </p:nvSpPr>
          <p:spPr>
            <a:xfrm>
              <a:off x="837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100</a:t>
              </a:r>
              <a:endParaRPr sz="700">
                <a:latin typeface="Ubuntu"/>
                <a:ea typeface="Ubuntu"/>
                <a:cs typeface="Ubuntu"/>
                <a:sym typeface="Ubuntu"/>
              </a:endParaRPr>
            </a:p>
          </p:txBody>
        </p:sp>
        <p:sp>
          <p:nvSpPr>
            <p:cNvPr id="302" name="Google Shape;302;p18"/>
            <p:cNvSpPr/>
            <p:nvPr/>
          </p:nvSpPr>
          <p:spPr>
            <a:xfrm>
              <a:off x="1191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303" name="Google Shape;303;p18"/>
            <p:cNvSpPr/>
            <p:nvPr/>
          </p:nvSpPr>
          <p:spPr>
            <a:xfrm>
              <a:off x="1545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0</a:t>
              </a:r>
              <a:endParaRPr sz="700">
                <a:latin typeface="Ubuntu"/>
                <a:ea typeface="Ubuntu"/>
                <a:cs typeface="Ubuntu"/>
                <a:sym typeface="Ubuntu"/>
              </a:endParaRPr>
            </a:p>
          </p:txBody>
        </p:sp>
        <p:sp>
          <p:nvSpPr>
            <p:cNvPr id="304" name="Google Shape;304;p18"/>
            <p:cNvSpPr/>
            <p:nvPr/>
          </p:nvSpPr>
          <p:spPr>
            <a:xfrm>
              <a:off x="1899700" y="22653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Ubuntu"/>
                  <a:ea typeface="Ubuntu"/>
                  <a:cs typeface="Ubuntu"/>
                  <a:sym typeface="Ubuntu"/>
                </a:rPr>
                <a:t>0</a:t>
              </a:r>
              <a:endParaRPr sz="700">
                <a:latin typeface="Ubuntu"/>
                <a:ea typeface="Ubuntu"/>
                <a:cs typeface="Ubuntu"/>
                <a:sym typeface="Ubuntu"/>
              </a:endParaRPr>
            </a:p>
          </p:txBody>
        </p:sp>
        <p:sp>
          <p:nvSpPr>
            <p:cNvPr id="305" name="Google Shape;305;p18"/>
            <p:cNvSpPr/>
            <p:nvPr/>
          </p:nvSpPr>
          <p:spPr>
            <a:xfrm>
              <a:off x="1545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306" name="Google Shape;306;p18"/>
            <p:cNvSpPr/>
            <p:nvPr/>
          </p:nvSpPr>
          <p:spPr>
            <a:xfrm>
              <a:off x="1899700" y="25956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307" name="Google Shape;307;p18"/>
            <p:cNvSpPr/>
            <p:nvPr/>
          </p:nvSpPr>
          <p:spPr>
            <a:xfrm>
              <a:off x="1545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308" name="Google Shape;308;p18"/>
            <p:cNvSpPr/>
            <p:nvPr/>
          </p:nvSpPr>
          <p:spPr>
            <a:xfrm>
              <a:off x="1899700" y="29259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309" name="Google Shape;309;p18"/>
            <p:cNvSpPr/>
            <p:nvPr/>
          </p:nvSpPr>
          <p:spPr>
            <a:xfrm>
              <a:off x="1545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sp>
          <p:nvSpPr>
            <p:cNvPr id="310" name="Google Shape;310;p18"/>
            <p:cNvSpPr/>
            <p:nvPr/>
          </p:nvSpPr>
          <p:spPr>
            <a:xfrm>
              <a:off x="1899700" y="3256250"/>
              <a:ext cx="354000" cy="330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Ubuntu"/>
                <a:ea typeface="Ubuntu"/>
                <a:cs typeface="Ubuntu"/>
                <a:sym typeface="Ubuntu"/>
              </a:endParaRPr>
            </a:p>
          </p:txBody>
        </p:sp>
      </p:grpSp>
      <p:grpSp>
        <p:nvGrpSpPr>
          <p:cNvPr id="311" name="Google Shape;311;p18"/>
          <p:cNvGrpSpPr/>
          <p:nvPr/>
        </p:nvGrpSpPr>
        <p:grpSpPr>
          <a:xfrm>
            <a:off x="2759588" y="2803925"/>
            <a:ext cx="1416000" cy="1321200"/>
            <a:chOff x="837700" y="2265350"/>
            <a:chExt cx="1416000" cy="1321200"/>
          </a:xfrm>
        </p:grpSpPr>
        <p:sp>
          <p:nvSpPr>
            <p:cNvPr id="312" name="Google Shape;312;p18"/>
            <p:cNvSpPr/>
            <p:nvPr/>
          </p:nvSpPr>
          <p:spPr>
            <a:xfrm>
              <a:off x="837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313" name="Google Shape;313;p18"/>
            <p:cNvSpPr/>
            <p:nvPr/>
          </p:nvSpPr>
          <p:spPr>
            <a:xfrm>
              <a:off x="1191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314" name="Google Shape;314;p18"/>
            <p:cNvSpPr/>
            <p:nvPr/>
          </p:nvSpPr>
          <p:spPr>
            <a:xfrm>
              <a:off x="837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315" name="Google Shape;315;p18"/>
            <p:cNvSpPr/>
            <p:nvPr/>
          </p:nvSpPr>
          <p:spPr>
            <a:xfrm>
              <a:off x="1191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316" name="Google Shape;316;p18"/>
            <p:cNvSpPr/>
            <p:nvPr/>
          </p:nvSpPr>
          <p:spPr>
            <a:xfrm>
              <a:off x="837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317" name="Google Shape;317;p18"/>
            <p:cNvSpPr/>
            <p:nvPr/>
          </p:nvSpPr>
          <p:spPr>
            <a:xfrm>
              <a:off x="1191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sp>
          <p:nvSpPr>
            <p:cNvPr id="318" name="Google Shape;318;p18"/>
            <p:cNvSpPr/>
            <p:nvPr/>
          </p:nvSpPr>
          <p:spPr>
            <a:xfrm>
              <a:off x="837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100</a:t>
              </a:r>
              <a:endParaRPr sz="700">
                <a:solidFill>
                  <a:srgbClr val="FFFFFF"/>
                </a:solidFill>
                <a:latin typeface="Ubuntu"/>
                <a:ea typeface="Ubuntu"/>
                <a:cs typeface="Ubuntu"/>
                <a:sym typeface="Ubuntu"/>
              </a:endParaRPr>
            </a:p>
          </p:txBody>
        </p:sp>
        <p:sp>
          <p:nvSpPr>
            <p:cNvPr id="319" name="Google Shape;319;p18"/>
            <p:cNvSpPr/>
            <p:nvPr/>
          </p:nvSpPr>
          <p:spPr>
            <a:xfrm>
              <a:off x="1191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sp>
          <p:nvSpPr>
            <p:cNvPr id="320" name="Google Shape;320;p18"/>
            <p:cNvSpPr/>
            <p:nvPr/>
          </p:nvSpPr>
          <p:spPr>
            <a:xfrm>
              <a:off x="1545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321" name="Google Shape;321;p18"/>
            <p:cNvSpPr/>
            <p:nvPr/>
          </p:nvSpPr>
          <p:spPr>
            <a:xfrm>
              <a:off x="1899700" y="22653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322" name="Google Shape;322;p18"/>
            <p:cNvSpPr/>
            <p:nvPr/>
          </p:nvSpPr>
          <p:spPr>
            <a:xfrm>
              <a:off x="1545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323" name="Google Shape;323;p18"/>
            <p:cNvSpPr/>
            <p:nvPr/>
          </p:nvSpPr>
          <p:spPr>
            <a:xfrm>
              <a:off x="1899700" y="25956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2</a:t>
              </a:r>
              <a:endParaRPr sz="700">
                <a:solidFill>
                  <a:srgbClr val="FFFFFF"/>
                </a:solidFill>
                <a:latin typeface="Ubuntu"/>
                <a:ea typeface="Ubuntu"/>
                <a:cs typeface="Ubuntu"/>
                <a:sym typeface="Ubuntu"/>
              </a:endParaRPr>
            </a:p>
          </p:txBody>
        </p:sp>
        <p:sp>
          <p:nvSpPr>
            <p:cNvPr id="324" name="Google Shape;324;p18"/>
            <p:cNvSpPr/>
            <p:nvPr/>
          </p:nvSpPr>
          <p:spPr>
            <a:xfrm>
              <a:off x="1545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325" name="Google Shape;325;p18"/>
            <p:cNvSpPr/>
            <p:nvPr/>
          </p:nvSpPr>
          <p:spPr>
            <a:xfrm>
              <a:off x="1899700" y="29259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0</a:t>
              </a:r>
              <a:endParaRPr sz="700">
                <a:solidFill>
                  <a:srgbClr val="FFFFFF"/>
                </a:solidFill>
                <a:latin typeface="Ubuntu"/>
                <a:ea typeface="Ubuntu"/>
                <a:cs typeface="Ubuntu"/>
                <a:sym typeface="Ubuntu"/>
              </a:endParaRPr>
            </a:p>
          </p:txBody>
        </p:sp>
        <p:sp>
          <p:nvSpPr>
            <p:cNvPr id="326" name="Google Shape;326;p18"/>
            <p:cNvSpPr/>
            <p:nvPr/>
          </p:nvSpPr>
          <p:spPr>
            <a:xfrm>
              <a:off x="1545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sp>
          <p:nvSpPr>
            <p:cNvPr id="327" name="Google Shape;327;p18"/>
            <p:cNvSpPr/>
            <p:nvPr/>
          </p:nvSpPr>
          <p:spPr>
            <a:xfrm>
              <a:off x="1899700" y="3256250"/>
              <a:ext cx="354000" cy="33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Ubuntu"/>
                  <a:ea typeface="Ubuntu"/>
                  <a:cs typeface="Ubuntu"/>
                  <a:sym typeface="Ubuntu"/>
                </a:rPr>
                <a:t>6</a:t>
              </a:r>
              <a:endParaRPr sz="700">
                <a:solidFill>
                  <a:srgbClr val="FFFFFF"/>
                </a:solidFill>
                <a:latin typeface="Ubuntu"/>
                <a:ea typeface="Ubuntu"/>
                <a:cs typeface="Ubuntu"/>
                <a:sym typeface="Ubuntu"/>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Lots of similarities</a:t>
            </a:r>
            <a:endParaRPr/>
          </a:p>
        </p:txBody>
      </p:sp>
      <p:pic>
        <p:nvPicPr>
          <p:cNvPr descr="maxresdefault.jpg" id="1498" name="Google Shape;1498;p72"/>
          <p:cNvPicPr preferRelativeResize="0"/>
          <p:nvPr/>
        </p:nvPicPr>
        <p:blipFill>
          <a:blip r:embed="rId3">
            <a:alphaModFix/>
          </a:blip>
          <a:stretch>
            <a:fillRect/>
          </a:stretch>
        </p:blipFill>
        <p:spPr>
          <a:xfrm>
            <a:off x="1712038" y="1364400"/>
            <a:ext cx="5719926" cy="3217450"/>
          </a:xfrm>
          <a:prstGeom prst="rect">
            <a:avLst/>
          </a:prstGeom>
          <a:noFill/>
          <a:ln>
            <a:noFill/>
          </a:ln>
        </p:spPr>
      </p:pic>
      <p:sp>
        <p:nvSpPr>
          <p:cNvPr id="1499" name="Google Shape;1499;p72"/>
          <p:cNvSpPr/>
          <p:nvPr/>
        </p:nvSpPr>
        <p:spPr>
          <a:xfrm>
            <a:off x="1758850" y="3901975"/>
            <a:ext cx="872100" cy="63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2"/>
          <p:cNvSpPr/>
          <p:nvPr/>
        </p:nvSpPr>
        <p:spPr>
          <a:xfrm>
            <a:off x="2753700" y="3901975"/>
            <a:ext cx="601500" cy="63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2"/>
          <p:cNvSpPr/>
          <p:nvPr/>
        </p:nvSpPr>
        <p:spPr>
          <a:xfrm>
            <a:off x="4753625" y="1807800"/>
            <a:ext cx="360300" cy="30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2"/>
          <p:cNvSpPr/>
          <p:nvPr/>
        </p:nvSpPr>
        <p:spPr>
          <a:xfrm>
            <a:off x="6650075" y="2418900"/>
            <a:ext cx="710400" cy="788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2"/>
          <p:cNvSpPr/>
          <p:nvPr/>
        </p:nvSpPr>
        <p:spPr>
          <a:xfrm>
            <a:off x="3531450" y="2901600"/>
            <a:ext cx="281700" cy="23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2"/>
          <p:cNvSpPr/>
          <p:nvPr/>
        </p:nvSpPr>
        <p:spPr>
          <a:xfrm>
            <a:off x="3960100" y="1364400"/>
            <a:ext cx="601500" cy="172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2"/>
          <p:cNvSpPr/>
          <p:nvPr/>
        </p:nvSpPr>
        <p:spPr>
          <a:xfrm>
            <a:off x="6477325" y="4236350"/>
            <a:ext cx="872100" cy="30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2"/>
          <p:cNvSpPr/>
          <p:nvPr/>
        </p:nvSpPr>
        <p:spPr>
          <a:xfrm>
            <a:off x="6289775" y="1738525"/>
            <a:ext cx="1070700" cy="23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2"/>
          <p:cNvSpPr/>
          <p:nvPr/>
        </p:nvSpPr>
        <p:spPr>
          <a:xfrm>
            <a:off x="2913600" y="2187000"/>
            <a:ext cx="441600" cy="23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2"/>
          <p:cNvSpPr/>
          <p:nvPr/>
        </p:nvSpPr>
        <p:spPr>
          <a:xfrm>
            <a:off x="6289775" y="3305175"/>
            <a:ext cx="360300" cy="30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par>
                                <p:cTn fill="hold" nodeType="with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1000"/>
                                        <p:tgtEl>
                                          <p:spTgt spid="1501"/>
                                        </p:tgtEl>
                                      </p:cBhvr>
                                    </p:animEffect>
                                  </p:childTnLst>
                                </p:cTn>
                              </p:par>
                              <p:par>
                                <p:cTn fill="hold" nodeType="with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000"/>
                                        <p:tgtEl>
                                          <p:spTgt spid="1502"/>
                                        </p:tgtEl>
                                      </p:cBhvr>
                                    </p:animEffect>
                                  </p:childTnLst>
                                </p:cTn>
                              </p:par>
                              <p:par>
                                <p:cTn fill="hold" nodeType="with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10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par>
                                <p:cTn fill="hold" nodeType="with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000"/>
                                        <p:tgtEl>
                                          <p:spTgt spid="1506"/>
                                        </p:tgtEl>
                                      </p:cBhvr>
                                    </p:animEffect>
                                  </p:childTnLst>
                                </p:cTn>
                              </p:par>
                              <p:par>
                                <p:cTn fill="hold" nodeType="with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par>
                                <p:cTn fill="hold" nodeType="with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par>
                                <p:cTn fill="hold" nodeType="with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1000"/>
                                        <p:tgtEl>
                                          <p:spTgt spid="1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Lots of similarities</a:t>
            </a:r>
            <a:endParaRPr/>
          </a:p>
        </p:txBody>
      </p:sp>
      <p:pic>
        <p:nvPicPr>
          <p:cNvPr descr="maxresdefault.jpg" id="1514" name="Google Shape;1514;p73"/>
          <p:cNvPicPr preferRelativeResize="0"/>
          <p:nvPr/>
        </p:nvPicPr>
        <p:blipFill>
          <a:blip r:embed="rId3">
            <a:alphaModFix/>
          </a:blip>
          <a:stretch>
            <a:fillRect/>
          </a:stretch>
        </p:blipFill>
        <p:spPr>
          <a:xfrm>
            <a:off x="1291375" y="1158725"/>
            <a:ext cx="6561251" cy="3685574"/>
          </a:xfrm>
          <a:prstGeom prst="rect">
            <a:avLst/>
          </a:prstGeom>
          <a:noFill/>
          <a:ln>
            <a:noFill/>
          </a:ln>
        </p:spPr>
      </p:pic>
      <p:sp>
        <p:nvSpPr>
          <p:cNvPr id="1515" name="Google Shape;1515;p73"/>
          <p:cNvSpPr/>
          <p:nvPr/>
        </p:nvSpPr>
        <p:spPr>
          <a:xfrm>
            <a:off x="1291375" y="4374925"/>
            <a:ext cx="3778200" cy="469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3"/>
          <p:cNvSpPr/>
          <p:nvPr/>
        </p:nvSpPr>
        <p:spPr>
          <a:xfrm>
            <a:off x="5271850" y="4527325"/>
            <a:ext cx="2517300" cy="316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3"/>
          <p:cNvSpPr/>
          <p:nvPr/>
        </p:nvSpPr>
        <p:spPr>
          <a:xfrm>
            <a:off x="2955975" y="1158725"/>
            <a:ext cx="546900" cy="718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3"/>
          <p:cNvSpPr/>
          <p:nvPr/>
        </p:nvSpPr>
        <p:spPr>
          <a:xfrm>
            <a:off x="1291375" y="1876925"/>
            <a:ext cx="748200" cy="316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3"/>
          <p:cNvSpPr/>
          <p:nvPr/>
        </p:nvSpPr>
        <p:spPr>
          <a:xfrm>
            <a:off x="2207775" y="2413350"/>
            <a:ext cx="349200" cy="316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3"/>
          <p:cNvSpPr/>
          <p:nvPr/>
        </p:nvSpPr>
        <p:spPr>
          <a:xfrm>
            <a:off x="4828450" y="2730150"/>
            <a:ext cx="1039200" cy="166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3"/>
          <p:cNvSpPr/>
          <p:nvPr/>
        </p:nvSpPr>
        <p:spPr>
          <a:xfrm>
            <a:off x="3409550" y="3171725"/>
            <a:ext cx="270600" cy="316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3"/>
          <p:cNvSpPr/>
          <p:nvPr/>
        </p:nvSpPr>
        <p:spPr>
          <a:xfrm>
            <a:off x="3340250" y="2193725"/>
            <a:ext cx="1488300" cy="219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3"/>
          <p:cNvSpPr/>
          <p:nvPr/>
        </p:nvSpPr>
        <p:spPr>
          <a:xfrm>
            <a:off x="5956350" y="3604950"/>
            <a:ext cx="349200" cy="57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3"/>
          <p:cNvSpPr/>
          <p:nvPr/>
        </p:nvSpPr>
        <p:spPr>
          <a:xfrm>
            <a:off x="5069575" y="2193725"/>
            <a:ext cx="546900" cy="219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3"/>
          <p:cNvSpPr/>
          <p:nvPr/>
        </p:nvSpPr>
        <p:spPr>
          <a:xfrm>
            <a:off x="6833025" y="1252375"/>
            <a:ext cx="956100" cy="57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3"/>
          <p:cNvSpPr/>
          <p:nvPr/>
        </p:nvSpPr>
        <p:spPr>
          <a:xfrm>
            <a:off x="5758650" y="2201538"/>
            <a:ext cx="546900" cy="219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3"/>
          <p:cNvSpPr/>
          <p:nvPr/>
        </p:nvSpPr>
        <p:spPr>
          <a:xfrm>
            <a:off x="4522675" y="3589325"/>
            <a:ext cx="270600" cy="718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000"/>
                                        <p:tgtEl>
                                          <p:spTgt spid="1515"/>
                                        </p:tgtEl>
                                      </p:cBhvr>
                                    </p:animEffect>
                                  </p:childTnLst>
                                </p:cTn>
                              </p:par>
                              <p:par>
                                <p:cTn fill="hold" nodeType="with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1000"/>
                                        <p:tgtEl>
                                          <p:spTgt spid="1517"/>
                                        </p:tgtEl>
                                      </p:cBhvr>
                                    </p:animEffect>
                                  </p:childTnLst>
                                </p:cTn>
                              </p:par>
                              <p:par>
                                <p:cTn fill="hold" nodeType="with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1000"/>
                                        <p:tgtEl>
                                          <p:spTgt spid="1518"/>
                                        </p:tgtEl>
                                      </p:cBhvr>
                                    </p:animEffect>
                                  </p:childTnLst>
                                </p:cTn>
                              </p:par>
                              <p:par>
                                <p:cTn fill="hold" nodeType="with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000"/>
                                        <p:tgtEl>
                                          <p:spTgt spid="1519"/>
                                        </p:tgtEl>
                                      </p:cBhvr>
                                    </p:animEffect>
                                  </p:childTnLst>
                                </p:cTn>
                              </p:par>
                              <p:par>
                                <p:cTn fill="hold" nodeType="with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1000"/>
                                        <p:tgtEl>
                                          <p:spTgt spid="1520"/>
                                        </p:tgtEl>
                                      </p:cBhvr>
                                    </p:animEffect>
                                  </p:childTnLst>
                                </p:cTn>
                              </p:par>
                              <p:par>
                                <p:cTn fill="hold" nodeType="with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000"/>
                                        <p:tgtEl>
                                          <p:spTgt spid="1521"/>
                                        </p:tgtEl>
                                      </p:cBhvr>
                                    </p:animEffect>
                                  </p:childTnLst>
                                </p:cTn>
                              </p:par>
                              <p:par>
                                <p:cTn fill="hold" nodeType="with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1000"/>
                                        <p:tgtEl>
                                          <p:spTgt spid="1522"/>
                                        </p:tgtEl>
                                      </p:cBhvr>
                                    </p:animEffect>
                                  </p:childTnLst>
                                </p:cTn>
                              </p:par>
                              <p:par>
                                <p:cTn fill="hold" nodeType="with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000"/>
                                        <p:tgtEl>
                                          <p:spTgt spid="1523"/>
                                        </p:tgtEl>
                                      </p:cBhvr>
                                    </p:animEffect>
                                  </p:childTnLst>
                                </p:cTn>
                              </p:par>
                              <p:par>
                                <p:cTn fill="hold" nodeType="withEffect" presetClass="entr" presetID="10" presetSubtype="0">
                                  <p:stCondLst>
                                    <p:cond delay="0"/>
                                  </p:stCondLst>
                                  <p:childTnLst>
                                    <p:set>
                                      <p:cBhvr>
                                        <p:cTn dur="1" fill="hold">
                                          <p:stCondLst>
                                            <p:cond delay="0"/>
                                          </p:stCondLst>
                                        </p:cTn>
                                        <p:tgtEl>
                                          <p:spTgt spid="1524"/>
                                        </p:tgtEl>
                                        <p:attrNameLst>
                                          <p:attrName>style.visibility</p:attrName>
                                        </p:attrNameLst>
                                      </p:cBhvr>
                                      <p:to>
                                        <p:strVal val="visible"/>
                                      </p:to>
                                    </p:set>
                                    <p:animEffect filter="fade" transition="in">
                                      <p:cBhvr>
                                        <p:cTn dur="1000"/>
                                        <p:tgtEl>
                                          <p:spTgt spid="1524"/>
                                        </p:tgtEl>
                                      </p:cBhvr>
                                    </p:animEffect>
                                  </p:childTnLst>
                                </p:cTn>
                              </p:par>
                              <p:par>
                                <p:cTn fill="hold" nodeType="with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1000"/>
                                        <p:tgtEl>
                                          <p:spTgt spid="1525"/>
                                        </p:tgtEl>
                                      </p:cBhvr>
                                    </p:animEffect>
                                  </p:childTnLst>
                                </p:cTn>
                              </p:par>
                              <p:par>
                                <p:cTn fill="hold" nodeType="withEffect" presetClass="entr" presetID="10" presetSubtype="0">
                                  <p:stCondLst>
                                    <p:cond delay="0"/>
                                  </p:stCondLst>
                                  <p:childTnLst>
                                    <p:set>
                                      <p:cBhvr>
                                        <p:cTn dur="1" fill="hold">
                                          <p:stCondLst>
                                            <p:cond delay="0"/>
                                          </p:stCondLst>
                                        </p:cTn>
                                        <p:tgtEl>
                                          <p:spTgt spid="1526"/>
                                        </p:tgtEl>
                                        <p:attrNameLst>
                                          <p:attrName>style.visibility</p:attrName>
                                        </p:attrNameLst>
                                      </p:cBhvr>
                                      <p:to>
                                        <p:strVal val="visible"/>
                                      </p:to>
                                    </p:set>
                                    <p:animEffect filter="fade" transition="in">
                                      <p:cBhvr>
                                        <p:cTn dur="1000"/>
                                        <p:tgtEl>
                                          <p:spTgt spid="1526"/>
                                        </p:tgtEl>
                                      </p:cBhvr>
                                    </p:animEffect>
                                  </p:childTnLst>
                                </p:cTn>
                              </p:par>
                              <p:par>
                                <p:cTn fill="hold" nodeType="withEffect" presetClass="entr" presetID="10" presetSubtype="0">
                                  <p:stCondLst>
                                    <p:cond delay="0"/>
                                  </p:stCondLst>
                                  <p:childTnLst>
                                    <p:set>
                                      <p:cBhvr>
                                        <p:cTn dur="1" fill="hold">
                                          <p:stCondLst>
                                            <p:cond delay="0"/>
                                          </p:stCondLst>
                                        </p:cTn>
                                        <p:tgtEl>
                                          <p:spTgt spid="1527"/>
                                        </p:tgtEl>
                                        <p:attrNameLst>
                                          <p:attrName>style.visibility</p:attrName>
                                        </p:attrNameLst>
                                      </p:cBhvr>
                                      <p:to>
                                        <p:strVal val="visible"/>
                                      </p:to>
                                    </p:set>
                                    <p:animEffect filter="fade" transition="in">
                                      <p:cBhvr>
                                        <p:cTn dur="1000"/>
                                        <p:tgtEl>
                                          <p:spTgt spid="1527"/>
                                        </p:tgtEl>
                                      </p:cBhvr>
                                    </p:animEffect>
                                  </p:childTnLst>
                                </p:cTn>
                              </p:par>
                              <p:par>
                                <p:cTn fill="hold" nodeType="with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Spatial redundancy (</a:t>
            </a:r>
            <a:r>
              <a:rPr b="1" lang="en"/>
              <a:t>intra prediction</a:t>
            </a:r>
            <a:r>
              <a:rPr lang="en"/>
              <a:t>)</a:t>
            </a:r>
            <a:endParaRPr/>
          </a:p>
        </p:txBody>
      </p:sp>
      <p:pic>
        <p:nvPicPr>
          <p:cNvPr descr="smw-bg-clouds1.png" id="1533" name="Google Shape;1533;p74"/>
          <p:cNvPicPr preferRelativeResize="0"/>
          <p:nvPr/>
        </p:nvPicPr>
        <p:blipFill>
          <a:blip r:embed="rId3">
            <a:alphaModFix/>
          </a:blip>
          <a:stretch>
            <a:fillRect/>
          </a:stretch>
        </p:blipFill>
        <p:spPr>
          <a:xfrm>
            <a:off x="76824" y="1510400"/>
            <a:ext cx="1981574" cy="1112800"/>
          </a:xfrm>
          <a:prstGeom prst="rect">
            <a:avLst/>
          </a:prstGeom>
          <a:noFill/>
          <a:ln>
            <a:noFill/>
          </a:ln>
        </p:spPr>
      </p:pic>
      <p:sp>
        <p:nvSpPr>
          <p:cNvPr id="1534" name="Google Shape;1534;p74"/>
          <p:cNvSpPr/>
          <p:nvPr/>
        </p:nvSpPr>
        <p:spPr>
          <a:xfrm>
            <a:off x="1266350" y="1754600"/>
            <a:ext cx="163500" cy="172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5" name="Google Shape;1535;p74"/>
          <p:cNvCxnSpPr>
            <a:stCxn id="1534" idx="2"/>
          </p:cNvCxnSpPr>
          <p:nvPr/>
        </p:nvCxnSpPr>
        <p:spPr>
          <a:xfrm flipH="1">
            <a:off x="1181000" y="1927400"/>
            <a:ext cx="167100" cy="882600"/>
          </a:xfrm>
          <a:prstGeom prst="straightConnector1">
            <a:avLst/>
          </a:prstGeom>
          <a:noFill/>
          <a:ln cap="flat" cmpd="sng" w="28575">
            <a:solidFill>
              <a:srgbClr val="FF0000"/>
            </a:solidFill>
            <a:prstDash val="solid"/>
            <a:round/>
            <a:headEnd len="med" w="med" type="none"/>
            <a:tailEnd len="med" w="med" type="triangle"/>
          </a:ln>
        </p:spPr>
      </p:cxnSp>
      <p:graphicFrame>
        <p:nvGraphicFramePr>
          <p:cNvPr id="1536" name="Google Shape;1536;p74"/>
          <p:cNvGraphicFramePr/>
          <p:nvPr/>
        </p:nvGraphicFramePr>
        <p:xfrm>
          <a:off x="311700" y="2816900"/>
          <a:ext cx="3000000" cy="3000000"/>
        </p:xfrm>
        <a:graphic>
          <a:graphicData uri="http://schemas.openxmlformats.org/drawingml/2006/table">
            <a:tbl>
              <a:tblPr>
                <a:noFill/>
                <a:tableStyleId>{F5BBB467-2E66-49A4-B273-99DB0CE12A95}</a:tableStyleId>
              </a:tblPr>
              <a:tblGrid>
                <a:gridCol w="436675"/>
                <a:gridCol w="436675"/>
                <a:gridCol w="436675"/>
                <a:gridCol w="436675"/>
              </a:tblGrid>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T cap="flat" cmpd="sng" w="9525">
                      <a:solidFill>
                        <a:srgbClr val="666666"/>
                      </a:solidFill>
                      <a:prstDash val="solid"/>
                      <a:round/>
                      <a:headEnd len="sm" w="sm" type="none"/>
                      <a:tailEnd len="sm" w="sm" type="none"/>
                    </a:lnT>
                    <a:solidFill>
                      <a:srgbClr val="4A86E8"/>
                    </a:solidFill>
                  </a:tcPr>
                </a:tc>
                <a:tc>
                  <a:txBody>
                    <a:bodyPr/>
                    <a:lstStyle/>
                    <a:p>
                      <a:pPr indent="0" lvl="0" marL="0" rtl="0" algn="ctr">
                        <a:spcBef>
                          <a:spcPts val="0"/>
                        </a:spcBef>
                        <a:spcAft>
                          <a:spcPts val="0"/>
                        </a:spcAft>
                        <a:buNone/>
                      </a:pPr>
                      <a:r>
                        <a:rPr b="1" lang="en" sz="1000">
                          <a:solidFill>
                            <a:srgbClr val="FF0000"/>
                          </a:solidFill>
                          <a:latin typeface="Ubuntu Condensed"/>
                          <a:ea typeface="Ubuntu Condensed"/>
                          <a:cs typeface="Ubuntu Condensed"/>
                          <a:sym typeface="Ubuntu Condensed"/>
                        </a:rPr>
                        <a:t>???</a:t>
                      </a:r>
                      <a:endParaRPr b="1" sz="1000">
                        <a:solidFill>
                          <a:srgbClr val="FF0000"/>
                        </a:solidFill>
                        <a:latin typeface="Ubuntu Condensed"/>
                        <a:ea typeface="Ubuntu Condensed"/>
                        <a:cs typeface="Ubuntu Condensed"/>
                        <a:sym typeface="Ubuntu Condensed"/>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b="1" lang="en" sz="1000">
                          <a:solidFill>
                            <a:srgbClr val="FF0000"/>
                          </a:solidFill>
                          <a:latin typeface="Ubuntu Condensed"/>
                          <a:ea typeface="Ubuntu Condensed"/>
                          <a:cs typeface="Ubuntu Condensed"/>
                          <a:sym typeface="Ubuntu Condensed"/>
                        </a:rPr>
                        <a:t>???</a:t>
                      </a:r>
                      <a:endParaRPr sz="1000">
                        <a:solidFill>
                          <a:srgbClr val="FF0000"/>
                        </a:solidFill>
                        <a:latin typeface="Ubuntu Condensed"/>
                        <a:ea typeface="Ubuntu Condensed"/>
                        <a:cs typeface="Ubuntu Condensed"/>
                        <a:sym typeface="Ubuntu Condensed"/>
                      </a:endParaRPr>
                    </a:p>
                  </a:txBody>
                  <a:tcPr marT="91425" marB="91425" marR="91425" marL="91425">
                    <a:lnT cap="flat" cmpd="sng" w="9525">
                      <a:solidFill>
                        <a:srgbClr val="666666"/>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b="1" lang="en" sz="1000">
                          <a:solidFill>
                            <a:srgbClr val="FF0000"/>
                          </a:solidFill>
                          <a:latin typeface="Ubuntu Condensed"/>
                          <a:ea typeface="Ubuntu Condensed"/>
                          <a:cs typeface="Ubuntu Condensed"/>
                          <a:sym typeface="Ubuntu Condensed"/>
                        </a:rPr>
                        <a:t>???</a:t>
                      </a:r>
                      <a:endParaRPr sz="1000">
                        <a:solidFill>
                          <a:srgbClr val="FF0000"/>
                        </a:solidFill>
                        <a:latin typeface="Ubuntu Condensed"/>
                        <a:ea typeface="Ubuntu Condensed"/>
                        <a:cs typeface="Ubuntu Condensed"/>
                        <a:sym typeface="Ubuntu Condensed"/>
                      </a:endParaRPr>
                    </a:p>
                  </a:txBody>
                  <a:tcPr marT="91425" marB="91425" marR="91425" marL="91425">
                    <a:lnT cap="flat" cmpd="sng" w="9525">
                      <a:solidFill>
                        <a:srgbClr val="666666"/>
                      </a:solidFill>
                      <a:prstDash val="solid"/>
                      <a:round/>
                      <a:headEnd len="sm" w="sm" type="none"/>
                      <a:tailEnd len="sm" w="sm" type="none"/>
                    </a:lnT>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Clr>
                          <a:schemeClr val="dk1"/>
                        </a:buClr>
                        <a:buSzPts val="1100"/>
                        <a:buFont typeface="Arial"/>
                        <a:buNone/>
                      </a:pPr>
                      <a:r>
                        <a:rPr b="1" lang="en" sz="1000">
                          <a:solidFill>
                            <a:srgbClr val="FF0000"/>
                          </a:solidFill>
                          <a:latin typeface="Ubuntu Condensed"/>
                          <a:ea typeface="Ubuntu Condensed"/>
                          <a:cs typeface="Ubuntu Condensed"/>
                          <a:sym typeface="Ubuntu Condensed"/>
                        </a:rPr>
                        <a:t>???</a:t>
                      </a:r>
                      <a:endParaRPr sz="1000">
                        <a:solidFill>
                          <a:srgbClr val="FF0000"/>
                        </a:solidFill>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000">
                          <a:solidFill>
                            <a:srgbClr val="FF0000"/>
                          </a:solidFill>
                          <a:latin typeface="Ubuntu Condensed"/>
                          <a:ea typeface="Ubuntu Condensed"/>
                          <a:cs typeface="Ubuntu Condensed"/>
                          <a:sym typeface="Ubuntu Condensed"/>
                        </a:rPr>
                        <a:t>???</a:t>
                      </a:r>
                      <a:endParaRPr sz="1000">
                        <a:solidFill>
                          <a:srgbClr val="FF0000"/>
                        </a:solidFill>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000">
                          <a:solidFill>
                            <a:srgbClr val="FF0000"/>
                          </a:solidFill>
                          <a:latin typeface="Ubuntu Condensed"/>
                          <a:ea typeface="Ubuntu Condensed"/>
                          <a:cs typeface="Ubuntu Condensed"/>
                          <a:sym typeface="Ubuntu Condensed"/>
                        </a:rPr>
                        <a:t>???</a:t>
                      </a:r>
                      <a:endParaRPr sz="1000">
                        <a:solidFill>
                          <a:srgbClr val="FF0000"/>
                        </a:solidFill>
                        <a:latin typeface="Ubuntu Condensed"/>
                        <a:ea typeface="Ubuntu Condensed"/>
                        <a:cs typeface="Ubuntu Condensed"/>
                        <a:sym typeface="Ubuntu Condensed"/>
                      </a:endParaRPr>
                    </a:p>
                  </a:txBody>
                  <a:tcPr marT="91425" marB="91425" marR="91425" marL="91425"/>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Clr>
                          <a:schemeClr val="dk1"/>
                        </a:buClr>
                        <a:buSzPts val="1100"/>
                        <a:buFont typeface="Arial"/>
                        <a:buNone/>
                      </a:pPr>
                      <a:r>
                        <a:rPr b="1" lang="en" sz="1000">
                          <a:solidFill>
                            <a:srgbClr val="FF0000"/>
                          </a:solidFill>
                          <a:latin typeface="Ubuntu Condensed"/>
                          <a:ea typeface="Ubuntu Condensed"/>
                          <a:cs typeface="Ubuntu Condensed"/>
                          <a:sym typeface="Ubuntu Condensed"/>
                        </a:rPr>
                        <a:t>???</a:t>
                      </a:r>
                      <a:endParaRPr sz="1000">
                        <a:solidFill>
                          <a:srgbClr val="FF0000"/>
                        </a:solidFill>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000">
                          <a:solidFill>
                            <a:srgbClr val="FF0000"/>
                          </a:solidFill>
                          <a:latin typeface="Ubuntu Condensed"/>
                          <a:ea typeface="Ubuntu Condensed"/>
                          <a:cs typeface="Ubuntu Condensed"/>
                          <a:sym typeface="Ubuntu Condensed"/>
                        </a:rPr>
                        <a:t>???</a:t>
                      </a:r>
                      <a:endParaRPr sz="1000">
                        <a:solidFill>
                          <a:srgbClr val="FF0000"/>
                        </a:solidFill>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000">
                          <a:solidFill>
                            <a:srgbClr val="FF0000"/>
                          </a:solidFill>
                          <a:latin typeface="Ubuntu Condensed"/>
                          <a:ea typeface="Ubuntu Condensed"/>
                          <a:cs typeface="Ubuntu Condensed"/>
                          <a:sym typeface="Ubuntu Condensed"/>
                        </a:rPr>
                        <a:t>???</a:t>
                      </a:r>
                      <a:endParaRPr sz="1000">
                        <a:solidFill>
                          <a:srgbClr val="FF0000"/>
                        </a:solidFill>
                        <a:latin typeface="Ubuntu Condensed"/>
                        <a:ea typeface="Ubuntu Condensed"/>
                        <a:cs typeface="Ubuntu Condensed"/>
                        <a:sym typeface="Ubuntu Condensed"/>
                      </a:endParaRPr>
                    </a:p>
                  </a:txBody>
                  <a:tcPr marT="91425" marB="91425" marR="91425" marL="91425"/>
                </a:tc>
              </a:tr>
            </a:tbl>
          </a:graphicData>
        </a:graphic>
      </p:graphicFrame>
      <p:graphicFrame>
        <p:nvGraphicFramePr>
          <p:cNvPr id="1537" name="Google Shape;1537;p74"/>
          <p:cNvGraphicFramePr/>
          <p:nvPr/>
        </p:nvGraphicFramePr>
        <p:xfrm>
          <a:off x="2363575" y="2805100"/>
          <a:ext cx="3000000" cy="3000000"/>
        </p:xfrm>
        <a:graphic>
          <a:graphicData uri="http://schemas.openxmlformats.org/drawingml/2006/table">
            <a:tbl>
              <a:tblPr>
                <a:noFill/>
                <a:tableStyleId>{F5BBB467-2E66-49A4-B273-99DB0CE12A95}</a:tableStyleId>
              </a:tblPr>
              <a:tblGrid>
                <a:gridCol w="436675"/>
                <a:gridCol w="436675"/>
                <a:gridCol w="436675"/>
                <a:gridCol w="436675"/>
              </a:tblGrid>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lnB cap="flat" cmpd="sng" w="38100">
                      <a:solidFill>
                        <a:srgbClr val="FFFFFF"/>
                      </a:solidFill>
                      <a:prstDash val="solid"/>
                      <a:round/>
                      <a:headEnd len="sm" w="sm" type="none"/>
                      <a:tailEnd len="sm" w="sm" type="none"/>
                    </a:lnB>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R cap="flat" cmpd="sng" w="38100">
                      <a:solidFill>
                        <a:srgbClr val="FFFFFF"/>
                      </a:solidFill>
                      <a:prstDash val="solid"/>
                      <a:round/>
                      <a:headEnd len="sm" w="sm" type="none"/>
                      <a:tailEnd len="sm" w="sm" type="none"/>
                    </a:lnR>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R cap="flat" cmpd="sng" w="38100">
                      <a:solidFill>
                        <a:srgbClr val="FFFFFF"/>
                      </a:solidFill>
                      <a:prstDash val="solid"/>
                      <a:round/>
                      <a:headEnd len="sm" w="sm" type="none"/>
                      <a:tailEnd len="sm" w="sm" type="none"/>
                    </a:lnR>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R cap="flat" cmpd="sng" w="38100">
                      <a:solidFill>
                        <a:srgbClr val="FFFFFF"/>
                      </a:solidFill>
                      <a:prstDash val="solid"/>
                      <a:round/>
                      <a:headEnd len="sm" w="sm" type="none"/>
                      <a:tailEnd len="sm" w="sm" type="none"/>
                    </a:lnR>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r>
            </a:tbl>
          </a:graphicData>
        </a:graphic>
      </p:graphicFrame>
      <p:cxnSp>
        <p:nvCxnSpPr>
          <p:cNvPr id="1538" name="Google Shape;1538;p74"/>
          <p:cNvCxnSpPr/>
          <p:nvPr/>
        </p:nvCxnSpPr>
        <p:spPr>
          <a:xfrm>
            <a:off x="3448550" y="1803175"/>
            <a:ext cx="0" cy="898800"/>
          </a:xfrm>
          <a:prstGeom prst="straightConnector1">
            <a:avLst/>
          </a:prstGeom>
          <a:noFill/>
          <a:ln cap="flat" cmpd="sng" w="28575">
            <a:solidFill>
              <a:schemeClr val="dk2"/>
            </a:solidFill>
            <a:prstDash val="solid"/>
            <a:round/>
            <a:headEnd len="med" w="med" type="none"/>
            <a:tailEnd len="med" w="med" type="triangle"/>
          </a:ln>
        </p:spPr>
      </p:cxnSp>
      <p:cxnSp>
        <p:nvCxnSpPr>
          <p:cNvPr id="1539" name="Google Shape;1539;p74"/>
          <p:cNvCxnSpPr/>
          <p:nvPr/>
        </p:nvCxnSpPr>
        <p:spPr>
          <a:xfrm>
            <a:off x="4223825" y="3468900"/>
            <a:ext cx="294900" cy="0"/>
          </a:xfrm>
          <a:prstGeom prst="straightConnector1">
            <a:avLst/>
          </a:prstGeom>
          <a:noFill/>
          <a:ln cap="flat" cmpd="sng" w="38100">
            <a:solidFill>
              <a:schemeClr val="dk2"/>
            </a:solidFill>
            <a:prstDash val="solid"/>
            <a:round/>
            <a:headEnd len="med" w="med" type="none"/>
            <a:tailEnd len="med" w="med" type="none"/>
          </a:ln>
        </p:spPr>
      </p:cxnSp>
      <p:graphicFrame>
        <p:nvGraphicFramePr>
          <p:cNvPr id="1540" name="Google Shape;1540;p74"/>
          <p:cNvGraphicFramePr/>
          <p:nvPr/>
        </p:nvGraphicFramePr>
        <p:xfrm>
          <a:off x="4686938" y="2805100"/>
          <a:ext cx="3000000" cy="3000000"/>
        </p:xfrm>
        <a:graphic>
          <a:graphicData uri="http://schemas.openxmlformats.org/drawingml/2006/table">
            <a:tbl>
              <a:tblPr>
                <a:noFill/>
                <a:tableStyleId>{F5BBB467-2E66-49A4-B273-99DB0CE12A95}</a:tableStyleId>
              </a:tblPr>
              <a:tblGrid>
                <a:gridCol w="436675"/>
                <a:gridCol w="436675"/>
                <a:gridCol w="436675"/>
                <a:gridCol w="436675"/>
              </a:tblGrid>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120</a:t>
                      </a:r>
                      <a:endParaRPr sz="1000">
                        <a:solidFill>
                          <a:srgbClr val="FFFFFF"/>
                        </a:solidFill>
                        <a:latin typeface="Ubuntu Condensed"/>
                        <a:ea typeface="Ubuntu Condensed"/>
                        <a:cs typeface="Ubuntu Condensed"/>
                        <a:sym typeface="Ubuntu Condensed"/>
                      </a:endParaRPr>
                    </a:p>
                  </a:txBody>
                  <a:tcPr marT="91425" marB="91425" marR="91425" marL="91425">
                    <a:solidFill>
                      <a:srgbClr val="3C78D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210</a:t>
                      </a:r>
                      <a:endParaRPr sz="1000">
                        <a:solidFill>
                          <a:srgbClr val="FFFFFF"/>
                        </a:solidFill>
                        <a:latin typeface="Ubuntu Condensed"/>
                        <a:ea typeface="Ubuntu Condensed"/>
                        <a:cs typeface="Ubuntu Condensed"/>
                        <a:sym typeface="Ubuntu Condensed"/>
                      </a:endParaRPr>
                    </a:p>
                  </a:txBody>
                  <a:tcPr marT="91425" marB="91425" marR="91425" marL="91425">
                    <a:solidFill>
                      <a:srgbClr val="1C4587"/>
                    </a:solidFill>
                  </a:tcPr>
                </a:tc>
              </a:tr>
            </a:tbl>
          </a:graphicData>
        </a:graphic>
      </p:graphicFrame>
      <p:graphicFrame>
        <p:nvGraphicFramePr>
          <p:cNvPr id="1541" name="Google Shape;1541;p74"/>
          <p:cNvGraphicFramePr/>
          <p:nvPr/>
        </p:nvGraphicFramePr>
        <p:xfrm>
          <a:off x="7199100" y="2843500"/>
          <a:ext cx="3000000" cy="3000000"/>
        </p:xfrm>
        <a:graphic>
          <a:graphicData uri="http://schemas.openxmlformats.org/drawingml/2006/table">
            <a:tbl>
              <a:tblPr>
                <a:noFill/>
                <a:tableStyleId>{F5BBB467-2E66-49A4-B273-99DB0CE12A95}</a:tableStyleId>
              </a:tblPr>
              <a:tblGrid>
                <a:gridCol w="436675"/>
                <a:gridCol w="436675"/>
                <a:gridCol w="436675"/>
                <a:gridCol w="436675"/>
              </a:tblGrid>
              <a:tr h="335575">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10</a:t>
                      </a: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10</a:t>
                      </a: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B cap="flat" cmpd="sng" w="3810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10</a:t>
                      </a: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B cap="flat" cmpd="sng" w="3810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20</a:t>
                      </a: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B cap="flat" cmpd="sng" w="38100">
                      <a:solidFill>
                        <a:srgbClr val="434343"/>
                      </a:solidFill>
                      <a:prstDash val="solid"/>
                      <a:round/>
                      <a:headEnd len="sm" w="sm" type="none"/>
                      <a:tailEnd len="sm" w="sm" type="none"/>
                    </a:lnB>
                  </a:tcPr>
                </a:tc>
              </a:tr>
              <a:tr h="335575">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10</a:t>
                      </a: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R cap="flat" cmpd="sng" w="38100">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r>
              <a:tr h="335575">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10</a:t>
                      </a: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R cap="flat" cmpd="sng" w="38100">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r>
              <a:tr h="335575">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10</a:t>
                      </a: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R cap="flat" cmpd="sng" w="38100">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Ubuntu Condensed"/>
                          <a:ea typeface="Ubuntu Condensed"/>
                          <a:cs typeface="Ubuntu Condensed"/>
                          <a:sym typeface="Ubuntu Condensed"/>
                        </a:rPr>
                        <a:t>0</a:t>
                      </a:r>
                      <a:endParaRPr sz="1000">
                        <a:latin typeface="Ubuntu Condensed"/>
                        <a:ea typeface="Ubuntu Condensed"/>
                        <a:cs typeface="Ubuntu Condensed"/>
                        <a:sym typeface="Ubuntu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F0000"/>
                          </a:solidFill>
                          <a:latin typeface="Ubuntu Condensed"/>
                          <a:ea typeface="Ubuntu Condensed"/>
                          <a:cs typeface="Ubuntu Condensed"/>
                          <a:sym typeface="Ubuntu Condensed"/>
                        </a:rPr>
                        <a:t>20</a:t>
                      </a:r>
                      <a:endParaRPr b="1" sz="1000">
                        <a:solidFill>
                          <a:srgbClr val="FF0000"/>
                        </a:solidFill>
                        <a:latin typeface="Ubuntu Condensed"/>
                        <a:ea typeface="Ubuntu Condensed"/>
                        <a:cs typeface="Ubuntu Condensed"/>
                        <a:sym typeface="Ubuntu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 sz="1000">
                          <a:solidFill>
                            <a:srgbClr val="FF0000"/>
                          </a:solidFill>
                          <a:latin typeface="Ubuntu Condensed"/>
                          <a:ea typeface="Ubuntu Condensed"/>
                          <a:cs typeface="Ubuntu Condensed"/>
                          <a:sym typeface="Ubuntu Condensed"/>
                        </a:rPr>
                        <a:t>10</a:t>
                      </a:r>
                      <a:endParaRPr b="1" sz="1000">
                        <a:solidFill>
                          <a:srgbClr val="FF0000"/>
                        </a:solidFill>
                        <a:latin typeface="Ubuntu Condensed"/>
                        <a:ea typeface="Ubuntu Condensed"/>
                        <a:cs typeface="Ubuntu Condensed"/>
                        <a:sym typeface="Ubuntu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FFFF00"/>
                    </a:solidFill>
                  </a:tcPr>
                </a:tc>
              </a:tr>
            </a:tbl>
          </a:graphicData>
        </a:graphic>
      </p:graphicFrame>
      <p:cxnSp>
        <p:nvCxnSpPr>
          <p:cNvPr id="1542" name="Google Shape;1542;p74"/>
          <p:cNvCxnSpPr/>
          <p:nvPr/>
        </p:nvCxnSpPr>
        <p:spPr>
          <a:xfrm>
            <a:off x="6628800" y="3514650"/>
            <a:ext cx="294900" cy="0"/>
          </a:xfrm>
          <a:prstGeom prst="straightConnector1">
            <a:avLst/>
          </a:prstGeom>
          <a:noFill/>
          <a:ln cap="flat" cmpd="sng" w="38100">
            <a:solidFill>
              <a:schemeClr val="dk2"/>
            </a:solidFill>
            <a:prstDash val="solid"/>
            <a:round/>
            <a:headEnd len="med" w="med" type="none"/>
            <a:tailEnd len="med" w="med" type="none"/>
          </a:ln>
        </p:spPr>
      </p:cxnSp>
      <p:cxnSp>
        <p:nvCxnSpPr>
          <p:cNvPr id="1543" name="Google Shape;1543;p74"/>
          <p:cNvCxnSpPr/>
          <p:nvPr/>
        </p:nvCxnSpPr>
        <p:spPr>
          <a:xfrm>
            <a:off x="6628800" y="3396125"/>
            <a:ext cx="294900" cy="0"/>
          </a:xfrm>
          <a:prstGeom prst="straightConnector1">
            <a:avLst/>
          </a:prstGeom>
          <a:noFill/>
          <a:ln cap="flat" cmpd="sng" w="38100">
            <a:solidFill>
              <a:schemeClr val="dk2"/>
            </a:solidFill>
            <a:prstDash val="solid"/>
            <a:round/>
            <a:headEnd len="med" w="med" type="none"/>
            <a:tailEnd len="med" w="med" type="none"/>
          </a:ln>
        </p:spPr>
      </p:cxnSp>
      <p:sp>
        <p:nvSpPr>
          <p:cNvPr id="1544" name="Google Shape;1544;p74"/>
          <p:cNvSpPr txBox="1"/>
          <p:nvPr/>
        </p:nvSpPr>
        <p:spPr>
          <a:xfrm>
            <a:off x="311751" y="4197600"/>
            <a:ext cx="17466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unknown values</a:t>
            </a:r>
            <a:endParaRPr>
              <a:latin typeface="Ubuntu"/>
              <a:ea typeface="Ubuntu"/>
              <a:cs typeface="Ubuntu"/>
              <a:sym typeface="Ubuntu"/>
            </a:endParaRPr>
          </a:p>
        </p:txBody>
      </p:sp>
      <p:sp>
        <p:nvSpPr>
          <p:cNvPr id="1545" name="Google Shape;1545;p74"/>
          <p:cNvSpPr txBox="1"/>
          <p:nvPr/>
        </p:nvSpPr>
        <p:spPr>
          <a:xfrm>
            <a:off x="2363625" y="4185800"/>
            <a:ext cx="1746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direction of the prediction</a:t>
            </a:r>
            <a:endParaRPr>
              <a:latin typeface="Ubuntu"/>
              <a:ea typeface="Ubuntu"/>
              <a:cs typeface="Ubuntu"/>
              <a:sym typeface="Ubuntu"/>
            </a:endParaRPr>
          </a:p>
        </p:txBody>
      </p:sp>
      <p:sp>
        <p:nvSpPr>
          <p:cNvPr id="1546" name="Google Shape;1546;p74"/>
          <p:cNvSpPr txBox="1"/>
          <p:nvPr/>
        </p:nvSpPr>
        <p:spPr>
          <a:xfrm>
            <a:off x="4687000" y="4185800"/>
            <a:ext cx="1746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real values</a:t>
            </a:r>
            <a:endParaRPr>
              <a:latin typeface="Ubuntu"/>
              <a:ea typeface="Ubuntu"/>
              <a:cs typeface="Ubuntu"/>
              <a:sym typeface="Ubuntu"/>
            </a:endParaRPr>
          </a:p>
        </p:txBody>
      </p:sp>
      <p:sp>
        <p:nvSpPr>
          <p:cNvPr id="1547" name="Google Shape;1547;p74"/>
          <p:cNvSpPr txBox="1"/>
          <p:nvPr/>
        </p:nvSpPr>
        <p:spPr>
          <a:xfrm>
            <a:off x="6923700" y="4185800"/>
            <a:ext cx="2220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difference</a:t>
            </a:r>
            <a:endParaRPr>
              <a:latin typeface="Ubuntu"/>
              <a:ea typeface="Ubuntu"/>
              <a:cs typeface="Ubuntu"/>
              <a:sym typeface="Ubuntu"/>
            </a:endParaRPr>
          </a:p>
          <a:p>
            <a:pPr indent="0" lvl="0" marL="0" rtl="0" algn="ctr">
              <a:spcBef>
                <a:spcPts val="0"/>
              </a:spcBef>
              <a:spcAft>
                <a:spcPts val="0"/>
              </a:spcAft>
              <a:buNone/>
            </a:pPr>
            <a:r>
              <a:rPr b="1" lang="en">
                <a:latin typeface="Ubuntu"/>
                <a:ea typeface="Ubuntu"/>
                <a:cs typeface="Ubuntu"/>
                <a:sym typeface="Ubuntu"/>
              </a:rPr>
              <a:t>highly compressible</a:t>
            </a:r>
            <a:endParaRPr b="1">
              <a:latin typeface="Ubuntu"/>
              <a:ea typeface="Ubuntu"/>
              <a:cs typeface="Ubuntu"/>
              <a:sym typeface="Ubuntu"/>
            </a:endParaRPr>
          </a:p>
        </p:txBody>
      </p:sp>
      <p:cxnSp>
        <p:nvCxnSpPr>
          <p:cNvPr id="1548" name="Google Shape;1548;p74"/>
          <p:cNvCxnSpPr/>
          <p:nvPr/>
        </p:nvCxnSpPr>
        <p:spPr>
          <a:xfrm>
            <a:off x="2194550" y="2289025"/>
            <a:ext cx="0" cy="27018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1000"/>
                                        <p:tgtEl>
                                          <p:spTgt spid="1534"/>
                                        </p:tgtEl>
                                      </p:cBhvr>
                                    </p:animEffect>
                                  </p:childTnLst>
                                </p:cTn>
                              </p:par>
                              <p:par>
                                <p:cTn fill="hold" nodeType="with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par>
                                <p:cTn fill="hold" nodeType="with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1000"/>
                                        <p:tgtEl>
                                          <p:spTgt spid="1536"/>
                                        </p:tgtEl>
                                      </p:cBhvr>
                                    </p:animEffect>
                                  </p:childTnLst>
                                </p:cTn>
                              </p:par>
                              <p:par>
                                <p:cTn fill="hold" nodeType="with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000"/>
                                        <p:tgtEl>
                                          <p:spTgt spid="1544"/>
                                        </p:tgtEl>
                                      </p:cBhvr>
                                    </p:animEffect>
                                  </p:childTnLst>
                                </p:cTn>
                              </p:par>
                              <p:par>
                                <p:cTn fill="hold" nodeType="withEffect" presetClass="entr" presetID="10" presetSubtype="0">
                                  <p:stCondLst>
                                    <p:cond delay="0"/>
                                  </p:stCondLst>
                                  <p:childTnLst>
                                    <p:set>
                                      <p:cBhvr>
                                        <p:cTn dur="1" fill="hold">
                                          <p:stCondLst>
                                            <p:cond delay="0"/>
                                          </p:stCondLst>
                                        </p:cTn>
                                        <p:tgtEl>
                                          <p:spTgt spid="1548"/>
                                        </p:tgtEl>
                                        <p:attrNameLst>
                                          <p:attrName>style.visibility</p:attrName>
                                        </p:attrNameLst>
                                      </p:cBhvr>
                                      <p:to>
                                        <p:strVal val="visible"/>
                                      </p:to>
                                    </p:set>
                                    <p:animEffect filter="fade" transition="in">
                                      <p:cBhvr>
                                        <p:cTn dur="1000"/>
                                        <p:tgtEl>
                                          <p:spTgt spid="1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1000"/>
                                        <p:tgtEl>
                                          <p:spTgt spid="1537"/>
                                        </p:tgtEl>
                                      </p:cBhvr>
                                    </p:animEffect>
                                  </p:childTnLst>
                                </p:cTn>
                              </p:par>
                              <p:par>
                                <p:cTn fill="hold" nodeType="withEffect" presetClass="entr" presetID="10" presetSubtype="0">
                                  <p:stCondLst>
                                    <p:cond delay="0"/>
                                  </p:stCondLst>
                                  <p:childTnLst>
                                    <p:set>
                                      <p:cBhvr>
                                        <p:cTn dur="1" fill="hold">
                                          <p:stCondLst>
                                            <p:cond delay="0"/>
                                          </p:stCondLst>
                                        </p:cTn>
                                        <p:tgtEl>
                                          <p:spTgt spid="1538"/>
                                        </p:tgtEl>
                                        <p:attrNameLst>
                                          <p:attrName>style.visibility</p:attrName>
                                        </p:attrNameLst>
                                      </p:cBhvr>
                                      <p:to>
                                        <p:strVal val="visible"/>
                                      </p:to>
                                    </p:set>
                                    <p:animEffect filter="fade" transition="in">
                                      <p:cBhvr>
                                        <p:cTn dur="1000"/>
                                        <p:tgtEl>
                                          <p:spTgt spid="1538"/>
                                        </p:tgtEl>
                                      </p:cBhvr>
                                    </p:animEffect>
                                  </p:childTnLst>
                                </p:cTn>
                              </p:par>
                              <p:par>
                                <p:cTn fill="hold" nodeType="with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1000"/>
                                        <p:tgtEl>
                                          <p:spTgt spid="1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par>
                                <p:cTn fill="hold" nodeType="with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1000"/>
                                        <p:tgtEl>
                                          <p:spTgt spid="1540"/>
                                        </p:tgtEl>
                                      </p:cBhvr>
                                    </p:animEffect>
                                  </p:childTnLst>
                                </p:cTn>
                              </p:par>
                              <p:par>
                                <p:cTn fill="hold" nodeType="withEffect" presetClass="entr" presetID="10" presetSubtype="0">
                                  <p:stCondLst>
                                    <p:cond delay="0"/>
                                  </p:stCondLst>
                                  <p:childTnLst>
                                    <p:set>
                                      <p:cBhvr>
                                        <p:cTn dur="1" fill="hold">
                                          <p:stCondLst>
                                            <p:cond delay="0"/>
                                          </p:stCondLst>
                                        </p:cTn>
                                        <p:tgtEl>
                                          <p:spTgt spid="1546"/>
                                        </p:tgtEl>
                                        <p:attrNameLst>
                                          <p:attrName>style.visibility</p:attrName>
                                        </p:attrNameLst>
                                      </p:cBhvr>
                                      <p:to>
                                        <p:strVal val="visible"/>
                                      </p:to>
                                    </p:set>
                                    <p:animEffect filter="fade" transition="in">
                                      <p:cBhvr>
                                        <p:cTn dur="1000"/>
                                        <p:tgtEl>
                                          <p:spTgt spid="1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gtEl>
                                        <p:attrNameLst>
                                          <p:attrName>style.visibility</p:attrName>
                                        </p:attrNameLst>
                                      </p:cBhvr>
                                      <p:to>
                                        <p:strVal val="visible"/>
                                      </p:to>
                                    </p:set>
                                    <p:animEffect filter="fade" transition="in">
                                      <p:cBhvr>
                                        <p:cTn dur="1000"/>
                                        <p:tgtEl>
                                          <p:spTgt spid="1541"/>
                                        </p:tgtEl>
                                      </p:cBhvr>
                                    </p:animEffect>
                                  </p:childTnLst>
                                </p:cTn>
                              </p:par>
                              <p:par>
                                <p:cTn fill="hold" nodeType="with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1000"/>
                                        <p:tgtEl>
                                          <p:spTgt spid="1542"/>
                                        </p:tgtEl>
                                      </p:cBhvr>
                                    </p:animEffect>
                                  </p:childTnLst>
                                </p:cTn>
                              </p:par>
                              <p:par>
                                <p:cTn fill="hold" nodeType="with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1000"/>
                                        <p:tgtEl>
                                          <p:spTgt spid="1543"/>
                                        </p:tgtEl>
                                      </p:cBhvr>
                                    </p:animEffect>
                                  </p:childTnLst>
                                </p:cTn>
                              </p:par>
                              <p:par>
                                <p:cTn fill="hold" nodeType="with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1000"/>
                                        <p:tgtEl>
                                          <p:spTgt spid="1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Spatial redundancy</a:t>
            </a:r>
            <a:r>
              <a:rPr lang="en"/>
              <a:t> (</a:t>
            </a:r>
            <a:r>
              <a:rPr b="1" lang="en"/>
              <a:t>intra prediction</a:t>
            </a:r>
            <a:r>
              <a:rPr lang="en"/>
              <a:t>) H264</a:t>
            </a:r>
            <a:endParaRPr/>
          </a:p>
        </p:txBody>
      </p:sp>
      <p:pic>
        <p:nvPicPr>
          <p:cNvPr descr="intramodes.png" id="1554" name="Google Shape;1554;p75"/>
          <p:cNvPicPr preferRelativeResize="0"/>
          <p:nvPr/>
        </p:nvPicPr>
        <p:blipFill rotWithShape="1">
          <a:blip r:embed="rId3">
            <a:alphaModFix/>
          </a:blip>
          <a:srcRect b="7621" l="0" r="0" t="0"/>
          <a:stretch/>
        </p:blipFill>
        <p:spPr>
          <a:xfrm>
            <a:off x="457200" y="1610925"/>
            <a:ext cx="8229600" cy="2884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58" name="Shape 1558"/>
        <p:cNvGrpSpPr/>
        <p:nvPr/>
      </p:nvGrpSpPr>
      <p:grpSpPr>
        <a:xfrm>
          <a:off x="0" y="0"/>
          <a:ext cx="0" cy="0"/>
          <a:chOff x="0" y="0"/>
          <a:chExt cx="0" cy="0"/>
        </a:xfrm>
      </p:grpSpPr>
      <p:sp>
        <p:nvSpPr>
          <p:cNvPr id="1559" name="Google Shape;1559;p76"/>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CODEC - enCOder / DECoder</a:t>
            </a:r>
            <a:endParaRPr sz="3600">
              <a:solidFill>
                <a:srgbClr val="F3F3F3"/>
              </a:solidFill>
              <a:latin typeface="Ubuntu"/>
              <a:ea typeface="Ubuntu"/>
              <a:cs typeface="Ubuntu"/>
              <a:sym typeface="Ubuntu"/>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a:t>
            </a:r>
            <a:endParaRPr/>
          </a:p>
        </p:txBody>
      </p:sp>
      <p:sp>
        <p:nvSpPr>
          <p:cNvPr id="1565" name="Google Shape;1565;p77"/>
          <p:cNvSpPr txBox="1"/>
          <p:nvPr>
            <p:ph idx="1" type="body"/>
          </p:nvPr>
        </p:nvSpPr>
        <p:spPr>
          <a:xfrm>
            <a:off x="1463075" y="2325350"/>
            <a:ext cx="7521900" cy="108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“A codec is a device or computer program for encoding or decoding a digital data stream or signal.”</a:t>
            </a:r>
            <a:endParaRPr sz="2400"/>
          </a:p>
        </p:txBody>
      </p:sp>
      <p:pic>
        <p:nvPicPr>
          <p:cNvPr descr="enwiki.png" id="1566" name="Google Shape;1566;p77"/>
          <p:cNvPicPr preferRelativeResize="0"/>
          <p:nvPr/>
        </p:nvPicPr>
        <p:blipFill>
          <a:blip r:embed="rId3">
            <a:alphaModFix/>
          </a:blip>
          <a:stretch>
            <a:fillRect/>
          </a:stretch>
        </p:blipFill>
        <p:spPr>
          <a:xfrm>
            <a:off x="462345" y="2439920"/>
            <a:ext cx="746025" cy="856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 (VP9, H265) vs Container (.WEBM,.MP4)</a:t>
            </a:r>
            <a:endParaRPr/>
          </a:p>
        </p:txBody>
      </p:sp>
      <p:pic>
        <p:nvPicPr>
          <p:cNvPr descr="Screen Shot 2017-01-29 at 2.23.37 PM.png" id="1572" name="Google Shape;1572;p78"/>
          <p:cNvPicPr preferRelativeResize="0"/>
          <p:nvPr/>
        </p:nvPicPr>
        <p:blipFill>
          <a:blip r:embed="rId3">
            <a:alphaModFix/>
          </a:blip>
          <a:stretch>
            <a:fillRect/>
          </a:stretch>
        </p:blipFill>
        <p:spPr>
          <a:xfrm>
            <a:off x="59013" y="1265050"/>
            <a:ext cx="9025974" cy="3362775"/>
          </a:xfrm>
          <a:prstGeom prst="rect">
            <a:avLst/>
          </a:prstGeom>
          <a:noFill/>
          <a:ln>
            <a:noFill/>
          </a:ln>
        </p:spPr>
      </p:pic>
      <p:sp>
        <p:nvSpPr>
          <p:cNvPr id="1573" name="Google Shape;1573;p78"/>
          <p:cNvSpPr txBox="1"/>
          <p:nvPr/>
        </p:nvSpPr>
        <p:spPr>
          <a:xfrm>
            <a:off x="59100" y="4627825"/>
            <a:ext cx="9025800" cy="5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Source </a:t>
            </a:r>
            <a:r>
              <a:rPr lang="en" sz="1000">
                <a:latin typeface="Ubuntu"/>
                <a:ea typeface="Ubuntu"/>
                <a:cs typeface="Ubuntu"/>
                <a:sym typeface="Ubuntu"/>
              </a:rPr>
              <a:t>https://xiph.org/video/vid1.shtml</a:t>
            </a:r>
            <a:endParaRPr sz="1000">
              <a:latin typeface="Ubuntu"/>
              <a:ea typeface="Ubuntu"/>
              <a:cs typeface="Ubuntu"/>
              <a:sym typeface="Ubuntu"/>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vs CODEC</a:t>
            </a:r>
            <a:endParaRPr/>
          </a:p>
        </p:txBody>
      </p:sp>
      <p:sp>
        <p:nvSpPr>
          <p:cNvPr id="1579" name="Google Shape;1579;p79"/>
          <p:cNvSpPr txBox="1"/>
          <p:nvPr>
            <p:ph idx="1" type="body"/>
          </p:nvPr>
        </p:nvSpPr>
        <p:spPr>
          <a:xfrm>
            <a:off x="311700" y="1152475"/>
            <a:ext cx="3163800" cy="48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Containers</a:t>
            </a:r>
            <a:endParaRPr b="1"/>
          </a:p>
        </p:txBody>
      </p:sp>
      <p:sp>
        <p:nvSpPr>
          <p:cNvPr id="1580" name="Google Shape;1580;p79"/>
          <p:cNvSpPr txBox="1"/>
          <p:nvPr>
            <p:ph idx="1" type="body"/>
          </p:nvPr>
        </p:nvSpPr>
        <p:spPr>
          <a:xfrm>
            <a:off x="311700" y="1635475"/>
            <a:ext cx="3163800" cy="309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OGG</a:t>
            </a:r>
            <a:endParaRPr/>
          </a:p>
          <a:p>
            <a:pPr indent="-342900" lvl="0" marL="457200" rtl="0" algn="l">
              <a:spcBef>
                <a:spcPts val="0"/>
              </a:spcBef>
              <a:spcAft>
                <a:spcPts val="0"/>
              </a:spcAft>
              <a:buSzPts val="1800"/>
              <a:buChar char="●"/>
            </a:pPr>
            <a:r>
              <a:rPr lang="en"/>
              <a:t>MP4</a:t>
            </a:r>
            <a:endParaRPr/>
          </a:p>
          <a:p>
            <a:pPr indent="-342900" lvl="0" marL="457200" rtl="0" algn="l">
              <a:spcBef>
                <a:spcPts val="0"/>
              </a:spcBef>
              <a:spcAft>
                <a:spcPts val="0"/>
              </a:spcAft>
              <a:buSzPts val="1800"/>
              <a:buChar char="●"/>
            </a:pPr>
            <a:r>
              <a:rPr lang="en"/>
              <a:t>WMA</a:t>
            </a:r>
            <a:endParaRPr/>
          </a:p>
          <a:p>
            <a:pPr indent="-342900" lvl="0" marL="457200" rtl="0" algn="l">
              <a:spcBef>
                <a:spcPts val="0"/>
              </a:spcBef>
              <a:spcAft>
                <a:spcPts val="0"/>
              </a:spcAft>
              <a:buSzPts val="1800"/>
              <a:buChar char="●"/>
            </a:pPr>
            <a:r>
              <a:rPr lang="en"/>
              <a:t>AVI</a:t>
            </a:r>
            <a:endParaRPr/>
          </a:p>
          <a:p>
            <a:pPr indent="-342900" lvl="0" marL="457200" rtl="0" algn="l">
              <a:spcBef>
                <a:spcPts val="0"/>
              </a:spcBef>
              <a:spcAft>
                <a:spcPts val="0"/>
              </a:spcAft>
              <a:buSzPts val="1800"/>
              <a:buChar char="●"/>
            </a:pPr>
            <a:r>
              <a:rPr lang="en"/>
              <a:t>MKV, WebM</a:t>
            </a:r>
            <a:endParaRPr/>
          </a:p>
          <a:p>
            <a:pPr indent="-342900" lvl="0" marL="457200" rtl="0" algn="l">
              <a:spcBef>
                <a:spcPts val="0"/>
              </a:spcBef>
              <a:spcAft>
                <a:spcPts val="0"/>
              </a:spcAft>
              <a:buSzPts val="1800"/>
              <a:buChar char="●"/>
            </a:pPr>
            <a:r>
              <a:rPr lang="en"/>
              <a:t>TS</a:t>
            </a:r>
            <a:endParaRPr/>
          </a:p>
          <a:p>
            <a:pPr indent="-342900" lvl="0" marL="457200" rtl="0" algn="l">
              <a:spcBef>
                <a:spcPts val="0"/>
              </a:spcBef>
              <a:spcAft>
                <a:spcPts val="0"/>
              </a:spcAft>
              <a:buSzPts val="1800"/>
              <a:buChar char="●"/>
            </a:pPr>
            <a:r>
              <a:rPr lang="en"/>
              <a:t>MOV</a:t>
            </a:r>
            <a:endParaRPr/>
          </a:p>
        </p:txBody>
      </p:sp>
      <p:cxnSp>
        <p:nvCxnSpPr>
          <p:cNvPr id="1581" name="Google Shape;1581;p79"/>
          <p:cNvCxnSpPr/>
          <p:nvPr/>
        </p:nvCxnSpPr>
        <p:spPr>
          <a:xfrm>
            <a:off x="4207350" y="1194400"/>
            <a:ext cx="0" cy="3432600"/>
          </a:xfrm>
          <a:prstGeom prst="straightConnector1">
            <a:avLst/>
          </a:prstGeom>
          <a:noFill/>
          <a:ln cap="flat" cmpd="sng" w="9525">
            <a:solidFill>
              <a:schemeClr val="dk2"/>
            </a:solidFill>
            <a:prstDash val="lgDash"/>
            <a:round/>
            <a:headEnd len="med" w="med" type="none"/>
            <a:tailEnd len="med" w="med" type="none"/>
          </a:ln>
        </p:spPr>
      </p:cxnSp>
      <p:sp>
        <p:nvSpPr>
          <p:cNvPr id="1582" name="Google Shape;1582;p79"/>
          <p:cNvSpPr txBox="1"/>
          <p:nvPr>
            <p:ph idx="1" type="body"/>
          </p:nvPr>
        </p:nvSpPr>
        <p:spPr>
          <a:xfrm>
            <a:off x="4843625" y="1119700"/>
            <a:ext cx="3163800" cy="48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CODEC</a:t>
            </a:r>
            <a:endParaRPr b="1"/>
          </a:p>
        </p:txBody>
      </p:sp>
      <p:sp>
        <p:nvSpPr>
          <p:cNvPr id="1583" name="Google Shape;1583;p79"/>
          <p:cNvSpPr txBox="1"/>
          <p:nvPr>
            <p:ph idx="1" type="body"/>
          </p:nvPr>
        </p:nvSpPr>
        <p:spPr>
          <a:xfrm>
            <a:off x="4843625" y="1602700"/>
            <a:ext cx="3163800" cy="309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H264 / AVC</a:t>
            </a:r>
            <a:endParaRPr/>
          </a:p>
          <a:p>
            <a:pPr indent="-342900" lvl="0" marL="457200" rtl="0" algn="l">
              <a:spcBef>
                <a:spcPts val="0"/>
              </a:spcBef>
              <a:spcAft>
                <a:spcPts val="0"/>
              </a:spcAft>
              <a:buSzPts val="1800"/>
              <a:buChar char="●"/>
            </a:pPr>
            <a:r>
              <a:rPr lang="en"/>
              <a:t>H265 / HEVC</a:t>
            </a:r>
            <a:endParaRPr/>
          </a:p>
          <a:p>
            <a:pPr indent="-342900" lvl="0" marL="457200" rtl="0" algn="l">
              <a:spcBef>
                <a:spcPts val="0"/>
              </a:spcBef>
              <a:spcAft>
                <a:spcPts val="0"/>
              </a:spcAft>
              <a:buSzPts val="1800"/>
              <a:buChar char="●"/>
            </a:pPr>
            <a:r>
              <a:rPr lang="en"/>
              <a:t>MPEG-4</a:t>
            </a:r>
            <a:endParaRPr/>
          </a:p>
          <a:p>
            <a:pPr indent="-342900" lvl="0" marL="457200" rtl="0" algn="l">
              <a:spcBef>
                <a:spcPts val="0"/>
              </a:spcBef>
              <a:spcAft>
                <a:spcPts val="0"/>
              </a:spcAft>
              <a:buSzPts val="1800"/>
              <a:buChar char="●"/>
            </a:pPr>
            <a:r>
              <a:rPr lang="en"/>
              <a:t>VP9</a:t>
            </a:r>
            <a:endParaRPr/>
          </a:p>
          <a:p>
            <a:pPr indent="-342900" lvl="0" marL="457200" rtl="0" algn="l">
              <a:spcBef>
                <a:spcPts val="0"/>
              </a:spcBef>
              <a:spcAft>
                <a:spcPts val="0"/>
              </a:spcAft>
              <a:buSzPts val="1800"/>
              <a:buChar char="●"/>
            </a:pPr>
            <a:r>
              <a:rPr lang="en"/>
              <a:t>AV1</a:t>
            </a:r>
            <a:endParaRPr/>
          </a:p>
          <a:p>
            <a:pPr indent="-342900" lvl="0" marL="457200" rtl="0" algn="l">
              <a:spcBef>
                <a:spcPts val="0"/>
              </a:spcBef>
              <a:spcAft>
                <a:spcPts val="0"/>
              </a:spcAft>
              <a:buSzPts val="1800"/>
              <a:buChar char="●"/>
            </a:pPr>
            <a:r>
              <a:rPr lang="en"/>
              <a:t>Theora</a:t>
            </a:r>
            <a:endParaRPr/>
          </a:p>
          <a:p>
            <a:pPr indent="-342900" lvl="0" marL="457200" rtl="0" algn="l">
              <a:spcBef>
                <a:spcPts val="0"/>
              </a:spcBef>
              <a:spcAft>
                <a:spcPts val="0"/>
              </a:spcAft>
              <a:buSzPts val="1800"/>
              <a:buChar char="●"/>
            </a:pPr>
            <a:r>
              <a:rPr lang="en"/>
              <a:t>Daala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pic>
        <p:nvPicPr>
          <p:cNvPr descr="Screen Shot 2017-03-15 at 11.42.16 AM.png" id="1588" name="Google Shape;1588;p80"/>
          <p:cNvPicPr preferRelativeResize="0"/>
          <p:nvPr/>
        </p:nvPicPr>
        <p:blipFill>
          <a:blip r:embed="rId3">
            <a:alphaModFix/>
          </a:blip>
          <a:stretch>
            <a:fillRect/>
          </a:stretch>
        </p:blipFill>
        <p:spPr>
          <a:xfrm>
            <a:off x="152400" y="1606875"/>
            <a:ext cx="8839202" cy="19297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pic>
        <p:nvPicPr>
          <p:cNvPr descr="codec_history_timeline.png" id="1593" name="Google Shape;1593;p81"/>
          <p:cNvPicPr preferRelativeResize="0"/>
          <p:nvPr/>
        </p:nvPicPr>
        <p:blipFill>
          <a:blip r:embed="rId3">
            <a:alphaModFix/>
          </a:blip>
          <a:stretch>
            <a:fillRect/>
          </a:stretch>
        </p:blipFill>
        <p:spPr>
          <a:xfrm>
            <a:off x="0" y="1324469"/>
            <a:ext cx="9143999" cy="2494561"/>
          </a:xfrm>
          <a:prstGeom prst="rect">
            <a:avLst/>
          </a:prstGeom>
          <a:noFill/>
          <a:ln>
            <a:noFill/>
          </a:ln>
        </p:spPr>
      </p:pic>
      <p:sp>
        <p:nvSpPr>
          <p:cNvPr id="1594" name="Google Shape;159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olor</a:t>
            </a:r>
            <a:r>
              <a:rPr lang="en"/>
              <a:t> depth</a:t>
            </a:r>
            <a:endParaRPr/>
          </a:p>
        </p:txBody>
      </p:sp>
      <p:pic>
        <p:nvPicPr>
          <p:cNvPr descr="Screen Shot 2017-01-23 at 12.04.31 AM.png" id="333" name="Google Shape;333;p19"/>
          <p:cNvPicPr preferRelativeResize="0"/>
          <p:nvPr/>
        </p:nvPicPr>
        <p:blipFill rotWithShape="1">
          <a:blip r:embed="rId3">
            <a:alphaModFix/>
          </a:blip>
          <a:srcRect b="0" l="26028" r="26028" t="0"/>
          <a:stretch/>
        </p:blipFill>
        <p:spPr>
          <a:xfrm>
            <a:off x="645800" y="1415500"/>
            <a:ext cx="1995600" cy="1995900"/>
          </a:xfrm>
          <a:prstGeom prst="ellipse">
            <a:avLst/>
          </a:prstGeom>
          <a:noFill/>
          <a:ln>
            <a:noFill/>
          </a:ln>
        </p:spPr>
      </p:pic>
      <p:pic>
        <p:nvPicPr>
          <p:cNvPr descr="Screen Shot 2017-01-23 at 12.04.46 AM.png" id="334" name="Google Shape;334;p19"/>
          <p:cNvPicPr preferRelativeResize="0"/>
          <p:nvPr/>
        </p:nvPicPr>
        <p:blipFill rotWithShape="1">
          <a:blip r:embed="rId4">
            <a:alphaModFix/>
          </a:blip>
          <a:srcRect b="0" l="26574" r="26574" t="0"/>
          <a:stretch/>
        </p:blipFill>
        <p:spPr>
          <a:xfrm>
            <a:off x="3578725" y="1415500"/>
            <a:ext cx="1995600" cy="1995900"/>
          </a:xfrm>
          <a:prstGeom prst="ellipse">
            <a:avLst/>
          </a:prstGeom>
          <a:noFill/>
          <a:ln>
            <a:noFill/>
          </a:ln>
        </p:spPr>
      </p:pic>
      <p:pic>
        <p:nvPicPr>
          <p:cNvPr descr="Screen Shot 2017-01-23 at 12.04.51 AM.png" id="335" name="Google Shape;335;p19"/>
          <p:cNvPicPr preferRelativeResize="0"/>
          <p:nvPr/>
        </p:nvPicPr>
        <p:blipFill rotWithShape="1">
          <a:blip r:embed="rId5">
            <a:alphaModFix/>
          </a:blip>
          <a:srcRect b="0" l="24691" r="24691" t="0"/>
          <a:stretch/>
        </p:blipFill>
        <p:spPr>
          <a:xfrm>
            <a:off x="6511675" y="1415500"/>
            <a:ext cx="1995600" cy="1995900"/>
          </a:xfrm>
          <a:prstGeom prst="ellipse">
            <a:avLst/>
          </a:prstGeom>
          <a:noFill/>
          <a:ln>
            <a:noFill/>
          </a:ln>
        </p:spPr>
      </p:pic>
      <p:sp>
        <p:nvSpPr>
          <p:cNvPr id="336" name="Google Shape;336;p19"/>
          <p:cNvSpPr txBox="1"/>
          <p:nvPr>
            <p:ph idx="1" type="body"/>
          </p:nvPr>
        </p:nvSpPr>
        <p:spPr>
          <a:xfrm>
            <a:off x="317450" y="3718825"/>
            <a:ext cx="2652300" cy="92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24 bpp</a:t>
            </a:r>
            <a:endParaRPr/>
          </a:p>
        </p:txBody>
      </p:sp>
      <p:sp>
        <p:nvSpPr>
          <p:cNvPr id="337" name="Google Shape;337;p19"/>
          <p:cNvSpPr txBox="1"/>
          <p:nvPr>
            <p:ph idx="4294967295" type="body"/>
          </p:nvPr>
        </p:nvSpPr>
        <p:spPr>
          <a:xfrm>
            <a:off x="3250375" y="3718825"/>
            <a:ext cx="2652300" cy="92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10 bpp</a:t>
            </a:r>
            <a:endParaRPr/>
          </a:p>
        </p:txBody>
      </p:sp>
      <p:sp>
        <p:nvSpPr>
          <p:cNvPr id="338" name="Google Shape;338;p19"/>
          <p:cNvSpPr txBox="1"/>
          <p:nvPr>
            <p:ph idx="4294967295" type="body"/>
          </p:nvPr>
        </p:nvSpPr>
        <p:spPr>
          <a:xfrm>
            <a:off x="6183325" y="3718825"/>
            <a:ext cx="2652300" cy="92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8 bpp</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Patents all around</a:t>
            </a:r>
            <a:endParaRPr/>
          </a:p>
        </p:txBody>
      </p:sp>
      <p:sp>
        <p:nvSpPr>
          <p:cNvPr id="1600" name="Google Shape;1600;p82"/>
          <p:cNvSpPr txBox="1"/>
          <p:nvPr/>
        </p:nvSpPr>
        <p:spPr>
          <a:xfrm>
            <a:off x="0" y="691825"/>
            <a:ext cx="9144000" cy="445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F1F1F"/>
                </a:solidFill>
                <a:highlight>
                  <a:srgbClr val="FFFFFF"/>
                </a:highlight>
                <a:latin typeface="Open Sans"/>
                <a:ea typeface="Open Sans"/>
                <a:cs typeface="Open Sans"/>
                <a:sym typeface="Open Sans"/>
              </a:rPr>
              <a:t>“Transform Coding of Image </a:t>
            </a:r>
            <a:r>
              <a:rPr b="1" lang="en" sz="1800">
                <a:solidFill>
                  <a:srgbClr val="0000FF"/>
                </a:solidFill>
                <a:highlight>
                  <a:srgbClr val="FFFFFF"/>
                </a:highlight>
                <a:latin typeface="Open Sans"/>
                <a:ea typeface="Open Sans"/>
                <a:cs typeface="Open Sans"/>
                <a:sym typeface="Open Sans"/>
              </a:rPr>
              <a:t>Diﬀerence Signals</a:t>
            </a:r>
            <a:r>
              <a:rPr b="1" lang="en" sz="1800">
                <a:solidFill>
                  <a:srgbClr val="1F1F1F"/>
                </a:solidFill>
                <a:highlight>
                  <a:srgbClr val="FFFFFF"/>
                </a:highlight>
                <a:latin typeface="Open Sans"/>
                <a:ea typeface="Open Sans"/>
                <a:cs typeface="Open Sans"/>
                <a:sym typeface="Open Sans"/>
              </a:rPr>
              <a:t>” </a:t>
            </a:r>
            <a:endParaRPr b="1"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None/>
            </a:pPr>
            <a:r>
              <a:rPr lang="en" sz="1800">
                <a:solidFill>
                  <a:srgbClr val="1F1F1F"/>
                </a:solidFill>
                <a:highlight>
                  <a:srgbClr val="FFFFFF"/>
                </a:highlight>
                <a:latin typeface="Open Sans"/>
                <a:ea typeface="Open Sans"/>
                <a:cs typeface="Open Sans"/>
                <a:sym typeface="Open Sans"/>
              </a:rPr>
              <a:t>US patent 3679821, filed April 1970 and issued July 1972</a:t>
            </a:r>
            <a:endParaRPr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None/>
            </a:pPr>
            <a:r>
              <a:t/>
            </a:r>
            <a:endParaRPr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n" sz="1800">
                <a:solidFill>
                  <a:srgbClr val="1F1F1F"/>
                </a:solidFill>
                <a:highlight>
                  <a:srgbClr val="FFFFFF"/>
                </a:highlight>
                <a:latin typeface="Open Sans"/>
                <a:ea typeface="Open Sans"/>
                <a:cs typeface="Open Sans"/>
                <a:sym typeface="Open Sans"/>
              </a:rPr>
              <a:t>“</a:t>
            </a:r>
            <a:r>
              <a:rPr b="1" lang="en" sz="1800">
                <a:solidFill>
                  <a:srgbClr val="0000FF"/>
                </a:solidFill>
                <a:highlight>
                  <a:srgbClr val="FFFFFF"/>
                </a:highlight>
                <a:latin typeface="Open Sans"/>
                <a:ea typeface="Open Sans"/>
                <a:cs typeface="Open Sans"/>
                <a:sym typeface="Open Sans"/>
              </a:rPr>
              <a:t>Motion vector</a:t>
            </a:r>
            <a:r>
              <a:rPr b="1" lang="en" sz="1800">
                <a:solidFill>
                  <a:srgbClr val="1F1F1F"/>
                </a:solidFill>
                <a:highlight>
                  <a:srgbClr val="FFFFFF"/>
                </a:highlight>
                <a:latin typeface="Open Sans"/>
                <a:ea typeface="Open Sans"/>
                <a:cs typeface="Open Sans"/>
                <a:sym typeface="Open Sans"/>
              </a:rPr>
              <a:t> estimation in television images”</a:t>
            </a:r>
            <a:endParaRPr b="1"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None/>
            </a:pPr>
            <a:r>
              <a:rPr lang="en" sz="1800">
                <a:solidFill>
                  <a:srgbClr val="1F1F1F"/>
                </a:solidFill>
                <a:highlight>
                  <a:srgbClr val="FFFFFF"/>
                </a:highlight>
                <a:latin typeface="Open Sans"/>
                <a:ea typeface="Open Sans"/>
                <a:cs typeface="Open Sans"/>
                <a:sym typeface="Open Sans"/>
              </a:rPr>
              <a:t>US 4864393</a:t>
            </a:r>
            <a:endParaRPr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None/>
            </a:pPr>
            <a:r>
              <a:t/>
            </a:r>
            <a:endParaRPr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None/>
            </a:pPr>
            <a:r>
              <a:rPr b="1" lang="en" sz="1800">
                <a:solidFill>
                  <a:srgbClr val="1F1F1F"/>
                </a:solidFill>
                <a:highlight>
                  <a:srgbClr val="FFFFFF"/>
                </a:highlight>
                <a:latin typeface="Open Sans"/>
                <a:ea typeface="Open Sans"/>
                <a:cs typeface="Open Sans"/>
                <a:sym typeface="Open Sans"/>
              </a:rPr>
              <a:t>“</a:t>
            </a:r>
            <a:r>
              <a:rPr b="1" lang="en" sz="1800">
                <a:solidFill>
                  <a:srgbClr val="0000FF"/>
                </a:solidFill>
                <a:highlight>
                  <a:srgbClr val="FFFFFF"/>
                </a:highlight>
                <a:latin typeface="Open Sans"/>
                <a:ea typeface="Open Sans"/>
                <a:cs typeface="Open Sans"/>
                <a:sym typeface="Open Sans"/>
              </a:rPr>
              <a:t>Block transform</a:t>
            </a:r>
            <a:r>
              <a:rPr b="1" lang="en" sz="1800">
                <a:solidFill>
                  <a:srgbClr val="1F1F1F"/>
                </a:solidFill>
                <a:highlight>
                  <a:srgbClr val="FFFFFF"/>
                </a:highlight>
                <a:latin typeface="Open Sans"/>
                <a:ea typeface="Open Sans"/>
                <a:cs typeface="Open Sans"/>
                <a:sym typeface="Open Sans"/>
              </a:rPr>
              <a:t> and quantization for image and video coding”</a:t>
            </a:r>
            <a:endParaRPr b="1"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None/>
            </a:pPr>
            <a:r>
              <a:rPr lang="en" sz="1800">
                <a:solidFill>
                  <a:srgbClr val="1F1F1F"/>
                </a:solidFill>
                <a:highlight>
                  <a:srgbClr val="FFFFFF"/>
                </a:highlight>
                <a:latin typeface="Open Sans"/>
                <a:ea typeface="Open Sans"/>
                <a:cs typeface="Open Sans"/>
                <a:sym typeface="Open Sans"/>
              </a:rPr>
              <a:t>US 6882685 </a:t>
            </a:r>
            <a:endParaRPr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None/>
            </a:pPr>
            <a:r>
              <a:t/>
            </a:r>
            <a:endParaRPr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None/>
            </a:pPr>
            <a:r>
              <a:rPr b="1" lang="en" sz="1800">
                <a:solidFill>
                  <a:srgbClr val="1F1F1F"/>
                </a:solidFill>
                <a:highlight>
                  <a:srgbClr val="FFFFFF"/>
                </a:highlight>
                <a:latin typeface="Open Sans"/>
                <a:ea typeface="Open Sans"/>
                <a:cs typeface="Open Sans"/>
                <a:sym typeface="Open Sans"/>
              </a:rPr>
              <a:t>“Method and apparatus for binarization and </a:t>
            </a:r>
            <a:r>
              <a:rPr b="1" lang="en" sz="1800">
                <a:solidFill>
                  <a:srgbClr val="0000FF"/>
                </a:solidFill>
                <a:highlight>
                  <a:srgbClr val="FFFFFF"/>
                </a:highlight>
                <a:latin typeface="Open Sans"/>
                <a:ea typeface="Open Sans"/>
                <a:cs typeface="Open Sans"/>
                <a:sym typeface="Open Sans"/>
              </a:rPr>
              <a:t>arithmetic coding</a:t>
            </a:r>
            <a:r>
              <a:rPr b="1" lang="en" sz="1800">
                <a:solidFill>
                  <a:srgbClr val="1F1F1F"/>
                </a:solidFill>
                <a:highlight>
                  <a:srgbClr val="FFFFFF"/>
                </a:highlight>
                <a:latin typeface="Open Sans"/>
                <a:ea typeface="Open Sans"/>
                <a:cs typeface="Open Sans"/>
                <a:sym typeface="Open Sans"/>
              </a:rPr>
              <a:t> of a data value”</a:t>
            </a:r>
            <a:endParaRPr b="1" sz="1800">
              <a:solidFill>
                <a:srgbClr val="1F1F1F"/>
              </a:solidFill>
              <a:highlight>
                <a:srgbClr val="FFFFFF"/>
              </a:highlight>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800">
                <a:solidFill>
                  <a:srgbClr val="1F1F1F"/>
                </a:solidFill>
                <a:highlight>
                  <a:srgbClr val="FFFFFF"/>
                </a:highlight>
                <a:latin typeface="Open Sans"/>
                <a:ea typeface="Open Sans"/>
                <a:cs typeface="Open Sans"/>
                <a:sym typeface="Open Sans"/>
              </a:rPr>
              <a:t>US 6900748</a:t>
            </a:r>
            <a:endParaRPr sz="1800">
              <a:solidFill>
                <a:srgbClr val="1F1F1F"/>
              </a:solidFill>
              <a:highlight>
                <a:srgbClr val="FFFFFF"/>
              </a:highlight>
              <a:latin typeface="Open Sans"/>
              <a:ea typeface="Open Sans"/>
              <a:cs typeface="Open Sans"/>
              <a:sym typeface="Open Sans"/>
            </a:endParaRPr>
          </a:p>
        </p:txBody>
      </p:sp>
      <p:sp>
        <p:nvSpPr>
          <p:cNvPr id="1601" name="Google Shape;1601;p82"/>
          <p:cNvSpPr txBox="1"/>
          <p:nvPr/>
        </p:nvSpPr>
        <p:spPr>
          <a:xfrm>
            <a:off x="0" y="4692325"/>
            <a:ext cx="91440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u="sng">
                <a:solidFill>
                  <a:schemeClr val="accent5"/>
                </a:solidFill>
                <a:highlight>
                  <a:srgbClr val="FFFFFF"/>
                </a:highlight>
                <a:latin typeface="Open Sans"/>
                <a:ea typeface="Open Sans"/>
                <a:cs typeface="Open Sans"/>
                <a:sym typeface="Open Sans"/>
                <a:hlinkClick r:id="rId3">
                  <a:extLst>
                    <a:ext uri="{A12FA001-AC4F-418D-AE19-62706E023703}">
                      <ahyp:hlinkClr val="tx"/>
                    </a:ext>
                  </a:extLst>
                </a:hlinkClick>
              </a:rPr>
              <a:t>https://www.vcodex.com/video-compression-patents/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Patents all around (joke)</a:t>
            </a:r>
            <a:endParaRPr/>
          </a:p>
        </p:txBody>
      </p:sp>
      <p:pic>
        <p:nvPicPr>
          <p:cNvPr descr="Screen Shot 2017-03-12 at 8.59.52 PM.png" id="1607" name="Google Shape;1607;p83"/>
          <p:cNvPicPr preferRelativeResize="0"/>
          <p:nvPr/>
        </p:nvPicPr>
        <p:blipFill>
          <a:blip r:embed="rId3">
            <a:alphaModFix/>
          </a:blip>
          <a:stretch>
            <a:fillRect/>
          </a:stretch>
        </p:blipFill>
        <p:spPr>
          <a:xfrm>
            <a:off x="1049563" y="1017725"/>
            <a:ext cx="7044875" cy="39195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Alliance for Open Media - AV1</a:t>
            </a:r>
            <a:endParaRPr/>
          </a:p>
        </p:txBody>
      </p:sp>
      <p:pic>
        <p:nvPicPr>
          <p:cNvPr descr="Screen Shot 2017-01-29 at 9.35.54 AM.png" id="1613" name="Google Shape;1613;p84"/>
          <p:cNvPicPr preferRelativeResize="0"/>
          <p:nvPr/>
        </p:nvPicPr>
        <p:blipFill rotWithShape="1">
          <a:blip r:embed="rId3">
            <a:alphaModFix/>
          </a:blip>
          <a:srcRect b="49872" l="0" r="0" t="0"/>
          <a:stretch/>
        </p:blipFill>
        <p:spPr>
          <a:xfrm>
            <a:off x="413875" y="1666000"/>
            <a:ext cx="3980365" cy="2023050"/>
          </a:xfrm>
          <a:prstGeom prst="rect">
            <a:avLst/>
          </a:prstGeom>
          <a:noFill/>
          <a:ln>
            <a:noFill/>
          </a:ln>
        </p:spPr>
      </p:pic>
      <p:pic>
        <p:nvPicPr>
          <p:cNvPr descr="Screen Shot 2017-01-29 at 9.35.54 AM.png" id="1614" name="Google Shape;1614;p84"/>
          <p:cNvPicPr preferRelativeResize="0"/>
          <p:nvPr/>
        </p:nvPicPr>
        <p:blipFill rotWithShape="1">
          <a:blip r:embed="rId3">
            <a:alphaModFix/>
          </a:blip>
          <a:srcRect b="0" l="0" r="0" t="49872"/>
          <a:stretch/>
        </p:blipFill>
        <p:spPr>
          <a:xfrm>
            <a:off x="4749760" y="1666000"/>
            <a:ext cx="3980365" cy="2023050"/>
          </a:xfrm>
          <a:prstGeom prst="rect">
            <a:avLst/>
          </a:prstGeom>
          <a:noFill/>
          <a:ln>
            <a:noFill/>
          </a:ln>
        </p:spPr>
      </p:pic>
      <p:sp>
        <p:nvSpPr>
          <p:cNvPr id="1615" name="Google Shape;1615;p84"/>
          <p:cNvSpPr txBox="1"/>
          <p:nvPr/>
        </p:nvSpPr>
        <p:spPr>
          <a:xfrm>
            <a:off x="3518250" y="3604025"/>
            <a:ext cx="8760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5999"/>
                </a:solidFill>
                <a:latin typeface="Ubuntu"/>
                <a:ea typeface="Ubuntu"/>
                <a:cs typeface="Ubuntu"/>
                <a:sym typeface="Ubuntu"/>
              </a:rPr>
              <a:t>VP10</a:t>
            </a:r>
            <a:endParaRPr b="1">
              <a:solidFill>
                <a:srgbClr val="005999"/>
              </a:solidFill>
              <a:latin typeface="Ubuntu"/>
              <a:ea typeface="Ubuntu"/>
              <a:cs typeface="Ubuntu"/>
              <a:sym typeface="Ubuntu"/>
            </a:endParaRPr>
          </a:p>
        </p:txBody>
      </p:sp>
      <p:sp>
        <p:nvSpPr>
          <p:cNvPr id="1616" name="Google Shape;1616;p84"/>
          <p:cNvSpPr txBox="1"/>
          <p:nvPr/>
        </p:nvSpPr>
        <p:spPr>
          <a:xfrm>
            <a:off x="2454200" y="3604025"/>
            <a:ext cx="8760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5999"/>
                </a:solidFill>
                <a:latin typeface="Ubuntu"/>
                <a:ea typeface="Ubuntu"/>
                <a:cs typeface="Ubuntu"/>
                <a:sym typeface="Ubuntu"/>
              </a:rPr>
              <a:t>Thor</a:t>
            </a:r>
            <a:endParaRPr b="1">
              <a:solidFill>
                <a:srgbClr val="005999"/>
              </a:solidFill>
              <a:latin typeface="Ubuntu"/>
              <a:ea typeface="Ubuntu"/>
              <a:cs typeface="Ubuntu"/>
              <a:sym typeface="Ubuntu"/>
            </a:endParaRPr>
          </a:p>
        </p:txBody>
      </p:sp>
      <p:sp>
        <p:nvSpPr>
          <p:cNvPr id="1617" name="Google Shape;1617;p84"/>
          <p:cNvSpPr txBox="1"/>
          <p:nvPr/>
        </p:nvSpPr>
        <p:spPr>
          <a:xfrm>
            <a:off x="7854125" y="1250500"/>
            <a:ext cx="8760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5999"/>
                </a:solidFill>
                <a:latin typeface="Ubuntu"/>
                <a:ea typeface="Ubuntu"/>
                <a:cs typeface="Ubuntu"/>
                <a:sym typeface="Ubuntu"/>
              </a:rPr>
              <a:t>Daala</a:t>
            </a:r>
            <a:endParaRPr b="1">
              <a:solidFill>
                <a:srgbClr val="005999"/>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par>
                                <p:cTn fill="hold" nodeType="with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1000"/>
                                        <p:tgtEl>
                                          <p:spTgt spid="1617"/>
                                        </p:tgtEl>
                                      </p:cBhvr>
                                    </p:animEffect>
                                  </p:childTnLst>
                                </p:cTn>
                              </p:par>
                              <p:par>
                                <p:cTn fill="hold" nodeType="with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Alliance for Open Media - AV1</a:t>
            </a:r>
            <a:endParaRPr/>
          </a:p>
        </p:txBody>
      </p:sp>
      <p:sp>
        <p:nvSpPr>
          <p:cNvPr id="1623" name="Google Shape;1623;p85"/>
          <p:cNvSpPr txBox="1"/>
          <p:nvPr/>
        </p:nvSpPr>
        <p:spPr>
          <a:xfrm>
            <a:off x="631550" y="1297250"/>
            <a:ext cx="9144000" cy="3000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2D2D2D"/>
              </a:buClr>
              <a:buSzPts val="1800"/>
              <a:buFont typeface="Ubuntu"/>
              <a:buChar char="●"/>
            </a:pPr>
            <a:r>
              <a:rPr lang="en" sz="1800">
                <a:solidFill>
                  <a:srgbClr val="2D2D2D"/>
                </a:solidFill>
                <a:latin typeface="Ubuntu"/>
                <a:ea typeface="Ubuntu"/>
                <a:cs typeface="Ubuntu"/>
                <a:sym typeface="Ubuntu"/>
              </a:rPr>
              <a:t>Interoperable and </a:t>
            </a:r>
            <a:r>
              <a:rPr b="1" lang="en" sz="1800">
                <a:solidFill>
                  <a:srgbClr val="2D2D2D"/>
                </a:solidFill>
                <a:latin typeface="Ubuntu"/>
                <a:ea typeface="Ubuntu"/>
                <a:cs typeface="Ubuntu"/>
                <a:sym typeface="Ubuntu"/>
              </a:rPr>
              <a:t>open</a:t>
            </a:r>
            <a:r>
              <a:rPr lang="en" sz="1800">
                <a:solidFill>
                  <a:srgbClr val="2D2D2D"/>
                </a:solidFill>
                <a:latin typeface="Ubuntu"/>
                <a:ea typeface="Ubuntu"/>
                <a:cs typeface="Ubuntu"/>
                <a:sym typeface="Ubuntu"/>
              </a:rPr>
              <a:t>;</a:t>
            </a:r>
            <a:endParaRPr sz="1800">
              <a:solidFill>
                <a:srgbClr val="2D2D2D"/>
              </a:solidFill>
              <a:latin typeface="Ubuntu"/>
              <a:ea typeface="Ubuntu"/>
              <a:cs typeface="Ubuntu"/>
              <a:sym typeface="Ubuntu"/>
            </a:endParaRPr>
          </a:p>
          <a:p>
            <a:pPr indent="-342900" lvl="0" marL="457200" rtl="0" algn="l">
              <a:lnSpc>
                <a:spcPct val="115000"/>
              </a:lnSpc>
              <a:spcBef>
                <a:spcPts val="0"/>
              </a:spcBef>
              <a:spcAft>
                <a:spcPts val="0"/>
              </a:spcAft>
              <a:buClr>
                <a:srgbClr val="2D2D2D"/>
              </a:buClr>
              <a:buSzPts val="1800"/>
              <a:buFont typeface="Ubuntu"/>
              <a:buChar char="●"/>
            </a:pPr>
            <a:r>
              <a:rPr lang="en" sz="1800">
                <a:solidFill>
                  <a:srgbClr val="2D2D2D"/>
                </a:solidFill>
                <a:latin typeface="Ubuntu"/>
                <a:ea typeface="Ubuntu"/>
                <a:cs typeface="Ubuntu"/>
                <a:sym typeface="Ubuntu"/>
              </a:rPr>
              <a:t>Optimized for the Internet;</a:t>
            </a:r>
            <a:endParaRPr sz="1800">
              <a:solidFill>
                <a:srgbClr val="2D2D2D"/>
              </a:solidFill>
              <a:latin typeface="Ubuntu"/>
              <a:ea typeface="Ubuntu"/>
              <a:cs typeface="Ubuntu"/>
              <a:sym typeface="Ubuntu"/>
            </a:endParaRPr>
          </a:p>
          <a:p>
            <a:pPr indent="-342900" lvl="0" marL="457200" rtl="0" algn="l">
              <a:lnSpc>
                <a:spcPct val="115000"/>
              </a:lnSpc>
              <a:spcBef>
                <a:spcPts val="0"/>
              </a:spcBef>
              <a:spcAft>
                <a:spcPts val="0"/>
              </a:spcAft>
              <a:buClr>
                <a:srgbClr val="2D2D2D"/>
              </a:buClr>
              <a:buSzPts val="1800"/>
              <a:buFont typeface="Ubuntu"/>
              <a:buChar char="●"/>
            </a:pPr>
            <a:r>
              <a:rPr lang="en" sz="1800">
                <a:solidFill>
                  <a:srgbClr val="2D2D2D"/>
                </a:solidFill>
                <a:latin typeface="Ubuntu"/>
                <a:ea typeface="Ubuntu"/>
                <a:cs typeface="Ubuntu"/>
                <a:sym typeface="Ubuntu"/>
              </a:rPr>
              <a:t>Scalable to </a:t>
            </a:r>
            <a:r>
              <a:rPr b="1" lang="en" sz="1800">
                <a:solidFill>
                  <a:srgbClr val="2D2D2D"/>
                </a:solidFill>
                <a:latin typeface="Ubuntu"/>
                <a:ea typeface="Ubuntu"/>
                <a:cs typeface="Ubuntu"/>
                <a:sym typeface="Ubuntu"/>
              </a:rPr>
              <a:t>any modern device</a:t>
            </a:r>
            <a:r>
              <a:rPr lang="en" sz="1800">
                <a:solidFill>
                  <a:srgbClr val="2D2D2D"/>
                </a:solidFill>
                <a:latin typeface="Ubuntu"/>
                <a:ea typeface="Ubuntu"/>
                <a:cs typeface="Ubuntu"/>
                <a:sym typeface="Ubuntu"/>
              </a:rPr>
              <a:t> at any bandwidth;</a:t>
            </a:r>
            <a:endParaRPr sz="1800">
              <a:solidFill>
                <a:srgbClr val="2D2D2D"/>
              </a:solidFill>
              <a:latin typeface="Ubuntu"/>
              <a:ea typeface="Ubuntu"/>
              <a:cs typeface="Ubuntu"/>
              <a:sym typeface="Ubuntu"/>
            </a:endParaRPr>
          </a:p>
          <a:p>
            <a:pPr indent="-342900" lvl="0" marL="457200" rtl="0" algn="l">
              <a:lnSpc>
                <a:spcPct val="115000"/>
              </a:lnSpc>
              <a:spcBef>
                <a:spcPts val="0"/>
              </a:spcBef>
              <a:spcAft>
                <a:spcPts val="0"/>
              </a:spcAft>
              <a:buClr>
                <a:srgbClr val="2D2D2D"/>
              </a:buClr>
              <a:buSzPts val="1800"/>
              <a:buFont typeface="Ubuntu"/>
              <a:buChar char="●"/>
            </a:pPr>
            <a:r>
              <a:rPr lang="en" sz="1800">
                <a:solidFill>
                  <a:srgbClr val="2D2D2D"/>
                </a:solidFill>
                <a:latin typeface="Ubuntu"/>
                <a:ea typeface="Ubuntu"/>
                <a:cs typeface="Ubuntu"/>
                <a:sym typeface="Ubuntu"/>
              </a:rPr>
              <a:t>Designed with a low computational footprint and </a:t>
            </a:r>
            <a:r>
              <a:rPr b="1" lang="en" sz="1800">
                <a:solidFill>
                  <a:srgbClr val="2D2D2D"/>
                </a:solidFill>
                <a:latin typeface="Ubuntu"/>
                <a:ea typeface="Ubuntu"/>
                <a:cs typeface="Ubuntu"/>
                <a:sym typeface="Ubuntu"/>
              </a:rPr>
              <a:t>optimized for hardware</a:t>
            </a:r>
            <a:r>
              <a:rPr lang="en" sz="1800">
                <a:solidFill>
                  <a:srgbClr val="2D2D2D"/>
                </a:solidFill>
                <a:latin typeface="Ubuntu"/>
                <a:ea typeface="Ubuntu"/>
                <a:cs typeface="Ubuntu"/>
                <a:sym typeface="Ubuntu"/>
              </a:rPr>
              <a:t>;</a:t>
            </a:r>
            <a:endParaRPr sz="1800">
              <a:solidFill>
                <a:srgbClr val="2D2D2D"/>
              </a:solidFill>
              <a:latin typeface="Ubuntu"/>
              <a:ea typeface="Ubuntu"/>
              <a:cs typeface="Ubuntu"/>
              <a:sym typeface="Ubuntu"/>
            </a:endParaRPr>
          </a:p>
          <a:p>
            <a:pPr indent="-342900" lvl="0" marL="457200" rtl="0" algn="l">
              <a:lnSpc>
                <a:spcPct val="115000"/>
              </a:lnSpc>
              <a:spcBef>
                <a:spcPts val="0"/>
              </a:spcBef>
              <a:spcAft>
                <a:spcPts val="0"/>
              </a:spcAft>
              <a:buClr>
                <a:srgbClr val="2D2D2D"/>
              </a:buClr>
              <a:buSzPts val="1800"/>
              <a:buFont typeface="Ubuntu"/>
              <a:buChar char="●"/>
            </a:pPr>
            <a:r>
              <a:rPr lang="en" sz="1800">
                <a:solidFill>
                  <a:srgbClr val="2D2D2D"/>
                </a:solidFill>
                <a:latin typeface="Ubuntu"/>
                <a:ea typeface="Ubuntu"/>
                <a:cs typeface="Ubuntu"/>
                <a:sym typeface="Ubuntu"/>
              </a:rPr>
              <a:t>Capable of consistent, </a:t>
            </a:r>
            <a:r>
              <a:rPr b="1" lang="en" sz="1800">
                <a:solidFill>
                  <a:srgbClr val="2D2D2D"/>
                </a:solidFill>
                <a:latin typeface="Ubuntu"/>
                <a:ea typeface="Ubuntu"/>
                <a:cs typeface="Ubuntu"/>
                <a:sym typeface="Ubuntu"/>
              </a:rPr>
              <a:t>highest-quality</a:t>
            </a:r>
            <a:r>
              <a:rPr lang="en" sz="1800">
                <a:solidFill>
                  <a:srgbClr val="2D2D2D"/>
                </a:solidFill>
                <a:latin typeface="Ubuntu"/>
                <a:ea typeface="Ubuntu"/>
                <a:cs typeface="Ubuntu"/>
                <a:sym typeface="Ubuntu"/>
              </a:rPr>
              <a:t>, real-time video delivery; and</a:t>
            </a:r>
            <a:endParaRPr sz="1800">
              <a:solidFill>
                <a:srgbClr val="2D2D2D"/>
              </a:solidFill>
              <a:latin typeface="Ubuntu"/>
              <a:ea typeface="Ubuntu"/>
              <a:cs typeface="Ubuntu"/>
              <a:sym typeface="Ubuntu"/>
            </a:endParaRPr>
          </a:p>
          <a:p>
            <a:pPr indent="-342900" lvl="0" marL="457200" rtl="0" algn="l">
              <a:lnSpc>
                <a:spcPct val="115000"/>
              </a:lnSpc>
              <a:spcBef>
                <a:spcPts val="0"/>
              </a:spcBef>
              <a:spcAft>
                <a:spcPts val="0"/>
              </a:spcAft>
              <a:buClr>
                <a:srgbClr val="2D2D2D"/>
              </a:buClr>
              <a:buSzPts val="1800"/>
              <a:buFont typeface="Ubuntu"/>
              <a:buChar char="●"/>
            </a:pPr>
            <a:r>
              <a:rPr lang="en" sz="1800">
                <a:solidFill>
                  <a:srgbClr val="2D2D2D"/>
                </a:solidFill>
                <a:latin typeface="Ubuntu"/>
                <a:ea typeface="Ubuntu"/>
                <a:cs typeface="Ubuntu"/>
                <a:sym typeface="Ubuntu"/>
              </a:rPr>
              <a:t>Flexible for both </a:t>
            </a:r>
            <a:r>
              <a:rPr b="1" lang="en" sz="1800">
                <a:solidFill>
                  <a:srgbClr val="2D2D2D"/>
                </a:solidFill>
                <a:latin typeface="Ubuntu"/>
                <a:ea typeface="Ubuntu"/>
                <a:cs typeface="Ubuntu"/>
                <a:sym typeface="Ubuntu"/>
              </a:rPr>
              <a:t>commercial</a:t>
            </a:r>
            <a:r>
              <a:rPr lang="en" sz="1800">
                <a:solidFill>
                  <a:srgbClr val="2D2D2D"/>
                </a:solidFill>
                <a:latin typeface="Ubuntu"/>
                <a:ea typeface="Ubuntu"/>
                <a:cs typeface="Ubuntu"/>
                <a:sym typeface="Ubuntu"/>
              </a:rPr>
              <a:t> and non-commercial content, including </a:t>
            </a:r>
            <a:r>
              <a:rPr b="1" lang="en" sz="1800">
                <a:solidFill>
                  <a:srgbClr val="2D2D2D"/>
                </a:solidFill>
                <a:latin typeface="Ubuntu"/>
                <a:ea typeface="Ubuntu"/>
                <a:cs typeface="Ubuntu"/>
                <a:sym typeface="Ubuntu"/>
              </a:rPr>
              <a:t>user-generated</a:t>
            </a:r>
            <a:r>
              <a:rPr lang="en" sz="1800">
                <a:solidFill>
                  <a:srgbClr val="2D2D2D"/>
                </a:solidFill>
                <a:latin typeface="Ubuntu"/>
                <a:ea typeface="Ubuntu"/>
                <a:cs typeface="Ubuntu"/>
                <a:sym typeface="Ubuntu"/>
              </a:rPr>
              <a:t> content.</a:t>
            </a:r>
            <a:endParaRPr sz="1800">
              <a:solidFill>
                <a:srgbClr val="2D2D2D"/>
              </a:solidFill>
              <a:latin typeface="Ubuntu"/>
              <a:ea typeface="Ubuntu"/>
              <a:cs typeface="Ubuntu"/>
              <a:sym typeface="Ubuntu"/>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motion compensated CODEC</a:t>
            </a:r>
            <a:endParaRPr/>
          </a:p>
        </p:txBody>
      </p:sp>
      <p:sp>
        <p:nvSpPr>
          <p:cNvPr id="1629" name="Google Shape;1629;p86"/>
          <p:cNvSpPr/>
          <p:nvPr/>
        </p:nvSpPr>
        <p:spPr>
          <a:xfrm>
            <a:off x="802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picture </a:t>
            </a:r>
            <a:r>
              <a:rPr lang="en">
                <a:latin typeface="Ubuntu"/>
                <a:ea typeface="Ubuntu"/>
                <a:cs typeface="Ubuntu"/>
                <a:sym typeface="Ubuntu"/>
              </a:rPr>
              <a:t>partitioning</a:t>
            </a:r>
            <a:endParaRPr>
              <a:latin typeface="Ubuntu"/>
              <a:ea typeface="Ubuntu"/>
              <a:cs typeface="Ubuntu"/>
              <a:sym typeface="Ubuntu"/>
            </a:endParaRPr>
          </a:p>
        </p:txBody>
      </p:sp>
      <p:sp>
        <p:nvSpPr>
          <p:cNvPr id="1630" name="Google Shape;1630;p86"/>
          <p:cNvSpPr/>
          <p:nvPr/>
        </p:nvSpPr>
        <p:spPr>
          <a:xfrm>
            <a:off x="242878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predictions</a:t>
            </a:r>
            <a:endParaRPr>
              <a:latin typeface="Ubuntu"/>
              <a:ea typeface="Ubuntu"/>
              <a:cs typeface="Ubuntu"/>
              <a:sym typeface="Ubuntu"/>
            </a:endParaRPr>
          </a:p>
        </p:txBody>
      </p:sp>
      <p:sp>
        <p:nvSpPr>
          <p:cNvPr id="1631" name="Google Shape;1631;p86"/>
          <p:cNvSpPr/>
          <p:nvPr/>
        </p:nvSpPr>
        <p:spPr>
          <a:xfrm>
            <a:off x="400156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transform</a:t>
            </a:r>
            <a:endParaRPr>
              <a:latin typeface="Ubuntu"/>
              <a:ea typeface="Ubuntu"/>
              <a:cs typeface="Ubuntu"/>
              <a:sym typeface="Ubuntu"/>
            </a:endParaRPr>
          </a:p>
        </p:txBody>
      </p:sp>
      <p:sp>
        <p:nvSpPr>
          <p:cNvPr id="1632" name="Google Shape;1632;p86"/>
          <p:cNvSpPr/>
          <p:nvPr/>
        </p:nvSpPr>
        <p:spPr>
          <a:xfrm>
            <a:off x="557433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quantization</a:t>
            </a:r>
            <a:endParaRPr>
              <a:latin typeface="Ubuntu"/>
              <a:ea typeface="Ubuntu"/>
              <a:cs typeface="Ubuntu"/>
              <a:sym typeface="Ubuntu"/>
            </a:endParaRPr>
          </a:p>
        </p:txBody>
      </p:sp>
      <p:sp>
        <p:nvSpPr>
          <p:cNvPr id="1633" name="Google Shape;1633;p86"/>
          <p:cNvSpPr/>
          <p:nvPr/>
        </p:nvSpPr>
        <p:spPr>
          <a:xfrm>
            <a:off x="7147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coding</a:t>
            </a:r>
            <a:endParaRPr>
              <a:latin typeface="Ubuntu"/>
              <a:ea typeface="Ubuntu"/>
              <a:cs typeface="Ubuntu"/>
              <a:sym typeface="Ubuntu"/>
            </a:endParaRPr>
          </a:p>
        </p:txBody>
      </p:sp>
      <p:sp>
        <p:nvSpPr>
          <p:cNvPr id="1634" name="Google Shape;1634;p86"/>
          <p:cNvSpPr/>
          <p:nvPr/>
        </p:nvSpPr>
        <p:spPr>
          <a:xfrm>
            <a:off x="2397089" y="2478650"/>
            <a:ext cx="28965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redundancy removal</a:t>
            </a:r>
            <a:endParaRPr>
              <a:latin typeface="Ubuntu"/>
              <a:ea typeface="Ubuntu"/>
              <a:cs typeface="Ubuntu"/>
              <a:sym typeface="Ubuntu"/>
            </a:endParaRPr>
          </a:p>
        </p:txBody>
      </p:sp>
      <p:sp>
        <p:nvSpPr>
          <p:cNvPr id="1635" name="Google Shape;1635;p86"/>
          <p:cNvSpPr/>
          <p:nvPr/>
        </p:nvSpPr>
        <p:spPr>
          <a:xfrm>
            <a:off x="5542700"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a:t>
            </a:r>
            <a:r>
              <a:rPr lang="en">
                <a:latin typeface="Ubuntu"/>
                <a:ea typeface="Ubuntu"/>
                <a:cs typeface="Ubuntu"/>
                <a:sym typeface="Ubuntu"/>
              </a:rPr>
              <a:t> reduction</a:t>
            </a:r>
            <a:endParaRPr>
              <a:latin typeface="Ubuntu"/>
              <a:ea typeface="Ubuntu"/>
              <a:cs typeface="Ubuntu"/>
              <a:sym typeface="Ubuntu"/>
            </a:endParaRPr>
          </a:p>
        </p:txBody>
      </p:sp>
      <p:sp>
        <p:nvSpPr>
          <p:cNvPr id="1636" name="Google Shape;1636;p86"/>
          <p:cNvSpPr/>
          <p:nvPr/>
        </p:nvSpPr>
        <p:spPr>
          <a:xfrm>
            <a:off x="7115388"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lossless compression</a:t>
            </a:r>
            <a:endParaRPr>
              <a:latin typeface="Ubuntu"/>
              <a:ea typeface="Ubuntu"/>
              <a:cs typeface="Ubuntu"/>
              <a:sym typeface="Ubuntu"/>
            </a:endParaRPr>
          </a:p>
        </p:txBody>
      </p:sp>
      <p:cxnSp>
        <p:nvCxnSpPr>
          <p:cNvPr id="1637" name="Google Shape;1637;p86"/>
          <p:cNvCxnSpPr/>
          <p:nvPr/>
        </p:nvCxnSpPr>
        <p:spPr>
          <a:xfrm flipH="1" rot="10800000">
            <a:off x="484238"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38" name="Google Shape;1638;p86"/>
          <p:cNvCxnSpPr/>
          <p:nvPr/>
        </p:nvCxnSpPr>
        <p:spPr>
          <a:xfrm flipH="1" rot="10800000">
            <a:off x="2125813"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39" name="Google Shape;1639;p86"/>
          <p:cNvCxnSpPr/>
          <p:nvPr/>
        </p:nvCxnSpPr>
        <p:spPr>
          <a:xfrm flipH="1" rot="10800000">
            <a:off x="3752388" y="1454700"/>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40" name="Google Shape;1640;p86"/>
          <p:cNvCxnSpPr/>
          <p:nvPr/>
        </p:nvCxnSpPr>
        <p:spPr>
          <a:xfrm flipH="1" rot="10800000">
            <a:off x="5325163"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41" name="Google Shape;1641;p86"/>
          <p:cNvCxnSpPr/>
          <p:nvPr/>
        </p:nvCxnSpPr>
        <p:spPr>
          <a:xfrm flipH="1" rot="10800000">
            <a:off x="6897938"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42" name="Google Shape;1642;p86"/>
          <p:cNvCxnSpPr/>
          <p:nvPr/>
        </p:nvCxnSpPr>
        <p:spPr>
          <a:xfrm flipH="1">
            <a:off x="5261750" y="190645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643" name="Google Shape;1643;p86"/>
          <p:cNvCxnSpPr/>
          <p:nvPr/>
        </p:nvCxnSpPr>
        <p:spPr>
          <a:xfrm flipH="1">
            <a:off x="6834525"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644" name="Google Shape;1644;p86"/>
          <p:cNvCxnSpPr/>
          <p:nvPr/>
        </p:nvCxnSpPr>
        <p:spPr>
          <a:xfrm flipH="1">
            <a:off x="3693788"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645" name="Google Shape;1645;p86"/>
          <p:cNvCxnSpPr/>
          <p:nvPr/>
        </p:nvCxnSpPr>
        <p:spPr>
          <a:xfrm flipH="1">
            <a:off x="2128513" y="18963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646" name="Google Shape;1646;p86"/>
          <p:cNvCxnSpPr/>
          <p:nvPr/>
        </p:nvCxnSpPr>
        <p:spPr>
          <a:xfrm flipH="1">
            <a:off x="486938" y="1896300"/>
            <a:ext cx="312600" cy="8100"/>
          </a:xfrm>
          <a:prstGeom prst="straightConnector1">
            <a:avLst/>
          </a:prstGeom>
          <a:noFill/>
          <a:ln cap="flat" cmpd="sng" w="28575">
            <a:solidFill>
              <a:schemeClr val="dk2"/>
            </a:solidFill>
            <a:prstDash val="solid"/>
            <a:round/>
            <a:headEnd len="med" w="med" type="none"/>
            <a:tailEnd len="med" w="med" type="triangle"/>
          </a:ln>
        </p:spPr>
      </p:cxnSp>
      <p:sp>
        <p:nvSpPr>
          <p:cNvPr id="1647" name="Google Shape;1647;p86"/>
          <p:cNvSpPr/>
          <p:nvPr/>
        </p:nvSpPr>
        <p:spPr>
          <a:xfrm>
            <a:off x="2463202" y="3621000"/>
            <a:ext cx="28965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dct, dwt, intra-prediction, inter-prediction, motion estimation / compensation</a:t>
            </a:r>
            <a:endParaRPr>
              <a:solidFill>
                <a:srgbClr val="F3F3F3"/>
              </a:solidFill>
              <a:latin typeface="Ubuntu"/>
              <a:ea typeface="Ubuntu"/>
              <a:cs typeface="Ubuntu"/>
              <a:sym typeface="Ubuntu"/>
            </a:endParaRPr>
          </a:p>
        </p:txBody>
      </p:sp>
      <p:sp>
        <p:nvSpPr>
          <p:cNvPr id="1648" name="Google Shape;1648;p86"/>
          <p:cNvSpPr/>
          <p:nvPr/>
        </p:nvSpPr>
        <p:spPr>
          <a:xfrm>
            <a:off x="5542700"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linear, logarithm</a:t>
            </a:r>
            <a:endParaRPr>
              <a:solidFill>
                <a:srgbClr val="F3F3F3"/>
              </a:solidFill>
              <a:latin typeface="Ubuntu"/>
              <a:ea typeface="Ubuntu"/>
              <a:cs typeface="Ubuntu"/>
              <a:sym typeface="Ubuntu"/>
            </a:endParaRPr>
          </a:p>
        </p:txBody>
      </p:sp>
      <p:sp>
        <p:nvSpPr>
          <p:cNvPr id="1649" name="Google Shape;1649;p86"/>
          <p:cNvSpPr/>
          <p:nvPr/>
        </p:nvSpPr>
        <p:spPr>
          <a:xfrm>
            <a:off x="7181525"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huffman, lzw ...</a:t>
            </a:r>
            <a:endParaRPr>
              <a:solidFill>
                <a:srgbClr val="F3F3F3"/>
              </a:solidFill>
              <a:latin typeface="Ubuntu"/>
              <a:ea typeface="Ubuntu"/>
              <a:cs typeface="Ubuntu"/>
              <a:sym typeface="Ubuntu"/>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a:t>
            </a:r>
            <a:endParaRPr/>
          </a:p>
        </p:txBody>
      </p:sp>
      <p:sp>
        <p:nvSpPr>
          <p:cNvPr id="1655" name="Google Shape;1655;p87"/>
          <p:cNvSpPr/>
          <p:nvPr/>
        </p:nvSpPr>
        <p:spPr>
          <a:xfrm>
            <a:off x="802213" y="1186500"/>
            <a:ext cx="1323600" cy="903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picture partitioning</a:t>
            </a:r>
            <a:endParaRPr>
              <a:latin typeface="Ubuntu"/>
              <a:ea typeface="Ubuntu"/>
              <a:cs typeface="Ubuntu"/>
              <a:sym typeface="Ubuntu"/>
            </a:endParaRPr>
          </a:p>
        </p:txBody>
      </p:sp>
      <p:sp>
        <p:nvSpPr>
          <p:cNvPr id="1656" name="Google Shape;1656;p87"/>
          <p:cNvSpPr/>
          <p:nvPr/>
        </p:nvSpPr>
        <p:spPr>
          <a:xfrm>
            <a:off x="242878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predictions</a:t>
            </a:r>
            <a:endParaRPr>
              <a:latin typeface="Ubuntu"/>
              <a:ea typeface="Ubuntu"/>
              <a:cs typeface="Ubuntu"/>
              <a:sym typeface="Ubuntu"/>
            </a:endParaRPr>
          </a:p>
        </p:txBody>
      </p:sp>
      <p:sp>
        <p:nvSpPr>
          <p:cNvPr id="1657" name="Google Shape;1657;p87"/>
          <p:cNvSpPr/>
          <p:nvPr/>
        </p:nvSpPr>
        <p:spPr>
          <a:xfrm>
            <a:off x="400156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transform</a:t>
            </a:r>
            <a:endParaRPr>
              <a:latin typeface="Ubuntu"/>
              <a:ea typeface="Ubuntu"/>
              <a:cs typeface="Ubuntu"/>
              <a:sym typeface="Ubuntu"/>
            </a:endParaRPr>
          </a:p>
        </p:txBody>
      </p:sp>
      <p:sp>
        <p:nvSpPr>
          <p:cNvPr id="1658" name="Google Shape;1658;p87"/>
          <p:cNvSpPr/>
          <p:nvPr/>
        </p:nvSpPr>
        <p:spPr>
          <a:xfrm>
            <a:off x="557433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quantization</a:t>
            </a:r>
            <a:endParaRPr>
              <a:latin typeface="Ubuntu"/>
              <a:ea typeface="Ubuntu"/>
              <a:cs typeface="Ubuntu"/>
              <a:sym typeface="Ubuntu"/>
            </a:endParaRPr>
          </a:p>
        </p:txBody>
      </p:sp>
      <p:sp>
        <p:nvSpPr>
          <p:cNvPr id="1659" name="Google Shape;1659;p87"/>
          <p:cNvSpPr/>
          <p:nvPr/>
        </p:nvSpPr>
        <p:spPr>
          <a:xfrm>
            <a:off x="7147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coding</a:t>
            </a:r>
            <a:endParaRPr>
              <a:latin typeface="Ubuntu"/>
              <a:ea typeface="Ubuntu"/>
              <a:cs typeface="Ubuntu"/>
              <a:sym typeface="Ubuntu"/>
            </a:endParaRPr>
          </a:p>
        </p:txBody>
      </p:sp>
      <p:sp>
        <p:nvSpPr>
          <p:cNvPr id="1660" name="Google Shape;1660;p87"/>
          <p:cNvSpPr/>
          <p:nvPr/>
        </p:nvSpPr>
        <p:spPr>
          <a:xfrm>
            <a:off x="2397089" y="2478650"/>
            <a:ext cx="28965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redundancy removal</a:t>
            </a:r>
            <a:endParaRPr>
              <a:latin typeface="Ubuntu"/>
              <a:ea typeface="Ubuntu"/>
              <a:cs typeface="Ubuntu"/>
              <a:sym typeface="Ubuntu"/>
            </a:endParaRPr>
          </a:p>
        </p:txBody>
      </p:sp>
      <p:sp>
        <p:nvSpPr>
          <p:cNvPr id="1661" name="Google Shape;1661;p87"/>
          <p:cNvSpPr/>
          <p:nvPr/>
        </p:nvSpPr>
        <p:spPr>
          <a:xfrm>
            <a:off x="5542700"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reduction</a:t>
            </a:r>
            <a:endParaRPr>
              <a:latin typeface="Ubuntu"/>
              <a:ea typeface="Ubuntu"/>
              <a:cs typeface="Ubuntu"/>
              <a:sym typeface="Ubuntu"/>
            </a:endParaRPr>
          </a:p>
        </p:txBody>
      </p:sp>
      <p:sp>
        <p:nvSpPr>
          <p:cNvPr id="1662" name="Google Shape;1662;p87"/>
          <p:cNvSpPr/>
          <p:nvPr/>
        </p:nvSpPr>
        <p:spPr>
          <a:xfrm>
            <a:off x="7115388"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lossless compression</a:t>
            </a:r>
            <a:endParaRPr>
              <a:latin typeface="Ubuntu"/>
              <a:ea typeface="Ubuntu"/>
              <a:cs typeface="Ubuntu"/>
              <a:sym typeface="Ubuntu"/>
            </a:endParaRPr>
          </a:p>
        </p:txBody>
      </p:sp>
      <p:cxnSp>
        <p:nvCxnSpPr>
          <p:cNvPr id="1663" name="Google Shape;1663;p87"/>
          <p:cNvCxnSpPr/>
          <p:nvPr/>
        </p:nvCxnSpPr>
        <p:spPr>
          <a:xfrm flipH="1" rot="10800000">
            <a:off x="484238"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64" name="Google Shape;1664;p87"/>
          <p:cNvCxnSpPr/>
          <p:nvPr/>
        </p:nvCxnSpPr>
        <p:spPr>
          <a:xfrm flipH="1" rot="10800000">
            <a:off x="2125813"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65" name="Google Shape;1665;p87"/>
          <p:cNvCxnSpPr/>
          <p:nvPr/>
        </p:nvCxnSpPr>
        <p:spPr>
          <a:xfrm flipH="1" rot="10800000">
            <a:off x="3752388" y="1454700"/>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66" name="Google Shape;1666;p87"/>
          <p:cNvCxnSpPr/>
          <p:nvPr/>
        </p:nvCxnSpPr>
        <p:spPr>
          <a:xfrm flipH="1" rot="10800000">
            <a:off x="5325163"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67" name="Google Shape;1667;p87"/>
          <p:cNvCxnSpPr/>
          <p:nvPr/>
        </p:nvCxnSpPr>
        <p:spPr>
          <a:xfrm flipH="1" rot="10800000">
            <a:off x="6897938"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668" name="Google Shape;1668;p87"/>
          <p:cNvCxnSpPr/>
          <p:nvPr/>
        </p:nvCxnSpPr>
        <p:spPr>
          <a:xfrm flipH="1">
            <a:off x="5261750" y="190645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669" name="Google Shape;1669;p87"/>
          <p:cNvCxnSpPr/>
          <p:nvPr/>
        </p:nvCxnSpPr>
        <p:spPr>
          <a:xfrm flipH="1">
            <a:off x="6834525"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670" name="Google Shape;1670;p87"/>
          <p:cNvCxnSpPr/>
          <p:nvPr/>
        </p:nvCxnSpPr>
        <p:spPr>
          <a:xfrm flipH="1">
            <a:off x="3693788"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671" name="Google Shape;1671;p87"/>
          <p:cNvCxnSpPr/>
          <p:nvPr/>
        </p:nvCxnSpPr>
        <p:spPr>
          <a:xfrm flipH="1">
            <a:off x="2128513" y="18963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672" name="Google Shape;1672;p87"/>
          <p:cNvCxnSpPr/>
          <p:nvPr/>
        </p:nvCxnSpPr>
        <p:spPr>
          <a:xfrm flipH="1">
            <a:off x="486938" y="1896300"/>
            <a:ext cx="312600" cy="8100"/>
          </a:xfrm>
          <a:prstGeom prst="straightConnector1">
            <a:avLst/>
          </a:prstGeom>
          <a:noFill/>
          <a:ln cap="flat" cmpd="sng" w="28575">
            <a:solidFill>
              <a:schemeClr val="dk2"/>
            </a:solidFill>
            <a:prstDash val="solid"/>
            <a:round/>
            <a:headEnd len="med" w="med" type="none"/>
            <a:tailEnd len="med" w="med" type="triangle"/>
          </a:ln>
        </p:spPr>
      </p:cxnSp>
      <p:sp>
        <p:nvSpPr>
          <p:cNvPr id="1673" name="Google Shape;1673;p87"/>
          <p:cNvSpPr/>
          <p:nvPr/>
        </p:nvSpPr>
        <p:spPr>
          <a:xfrm>
            <a:off x="2463202" y="3621000"/>
            <a:ext cx="28965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dct, dwt, intra-prediction, inter-prediction, motion estimation / compensation</a:t>
            </a:r>
            <a:endParaRPr>
              <a:solidFill>
                <a:srgbClr val="F3F3F3"/>
              </a:solidFill>
              <a:latin typeface="Ubuntu"/>
              <a:ea typeface="Ubuntu"/>
              <a:cs typeface="Ubuntu"/>
              <a:sym typeface="Ubuntu"/>
            </a:endParaRPr>
          </a:p>
        </p:txBody>
      </p:sp>
      <p:sp>
        <p:nvSpPr>
          <p:cNvPr id="1674" name="Google Shape;1674;p87"/>
          <p:cNvSpPr/>
          <p:nvPr/>
        </p:nvSpPr>
        <p:spPr>
          <a:xfrm>
            <a:off x="5542700"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linear, logarithm</a:t>
            </a:r>
            <a:endParaRPr>
              <a:solidFill>
                <a:srgbClr val="F3F3F3"/>
              </a:solidFill>
              <a:latin typeface="Ubuntu"/>
              <a:ea typeface="Ubuntu"/>
              <a:cs typeface="Ubuntu"/>
              <a:sym typeface="Ubuntu"/>
            </a:endParaRPr>
          </a:p>
        </p:txBody>
      </p:sp>
      <p:sp>
        <p:nvSpPr>
          <p:cNvPr id="1675" name="Google Shape;1675;p87"/>
          <p:cNvSpPr/>
          <p:nvPr/>
        </p:nvSpPr>
        <p:spPr>
          <a:xfrm>
            <a:off x="7181525"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huffman, lzw ...</a:t>
            </a:r>
            <a:endParaRPr>
              <a:solidFill>
                <a:srgbClr val="F3F3F3"/>
              </a:solidFill>
              <a:latin typeface="Ubuntu"/>
              <a:ea typeface="Ubuntu"/>
              <a:cs typeface="Ubuntu"/>
              <a:sym typeface="Ubuntu"/>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 </a:t>
            </a:r>
            <a:r>
              <a:rPr lang="en"/>
              <a:t>partitioning</a:t>
            </a:r>
            <a:endParaRPr/>
          </a:p>
        </p:txBody>
      </p:sp>
      <p:pic>
        <p:nvPicPr>
          <p:cNvPr descr="cgvyo7d.jpg" id="1681" name="Google Shape;1681;p88"/>
          <p:cNvPicPr preferRelativeResize="0"/>
          <p:nvPr/>
        </p:nvPicPr>
        <p:blipFill>
          <a:blip r:embed="rId3">
            <a:alphaModFix/>
          </a:blip>
          <a:stretch>
            <a:fillRect/>
          </a:stretch>
        </p:blipFill>
        <p:spPr>
          <a:xfrm>
            <a:off x="927568" y="1017725"/>
            <a:ext cx="7288870" cy="4125776"/>
          </a:xfrm>
          <a:prstGeom prst="rect">
            <a:avLst/>
          </a:prstGeom>
          <a:noFill/>
          <a:ln>
            <a:noFill/>
          </a:ln>
        </p:spPr>
      </p:pic>
      <p:sp>
        <p:nvSpPr>
          <p:cNvPr id="1682" name="Google Shape;1682;p88"/>
          <p:cNvSpPr/>
          <p:nvPr/>
        </p:nvSpPr>
        <p:spPr>
          <a:xfrm>
            <a:off x="995875" y="1083425"/>
            <a:ext cx="2692200" cy="689400"/>
          </a:xfrm>
          <a:prstGeom prst="roundRect">
            <a:avLst>
              <a:gd fmla="val 16667" name="adj"/>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Ubuntu"/>
                <a:ea typeface="Ubuntu"/>
                <a:cs typeface="Ubuntu"/>
                <a:sym typeface="Ubuntu"/>
              </a:rPr>
              <a:t>slices</a:t>
            </a:r>
            <a:endParaRPr sz="1800">
              <a:solidFill>
                <a:schemeClr val="accent6"/>
              </a:solidFill>
              <a:latin typeface="Ubuntu"/>
              <a:ea typeface="Ubuntu"/>
              <a:cs typeface="Ubuntu"/>
              <a:sym typeface="Ubuntu"/>
            </a:endParaRPr>
          </a:p>
        </p:txBody>
      </p:sp>
      <p:sp>
        <p:nvSpPr>
          <p:cNvPr id="1683" name="Google Shape;1683;p88"/>
          <p:cNvSpPr/>
          <p:nvPr/>
        </p:nvSpPr>
        <p:spPr>
          <a:xfrm>
            <a:off x="3688075" y="1083425"/>
            <a:ext cx="2692200" cy="689400"/>
          </a:xfrm>
          <a:prstGeom prst="roundRect">
            <a:avLst>
              <a:gd fmla="val 16667" name="adj"/>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8"/>
          <p:cNvSpPr/>
          <p:nvPr/>
        </p:nvSpPr>
        <p:spPr>
          <a:xfrm>
            <a:off x="6380275" y="1083425"/>
            <a:ext cx="1783800" cy="689400"/>
          </a:xfrm>
          <a:prstGeom prst="roundRect">
            <a:avLst>
              <a:gd fmla="val 16667" name="adj"/>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5" name="Google Shape;1685;p88"/>
          <p:cNvCxnSpPr>
            <a:endCxn id="1686" idx="1"/>
          </p:cNvCxnSpPr>
          <p:nvPr/>
        </p:nvCxnSpPr>
        <p:spPr>
          <a:xfrm flipH="1" rot="10800000">
            <a:off x="2757825" y="3315925"/>
            <a:ext cx="295500" cy="65700"/>
          </a:xfrm>
          <a:prstGeom prst="straightConnector1">
            <a:avLst/>
          </a:prstGeom>
          <a:noFill/>
          <a:ln cap="flat" cmpd="sng" w="28575">
            <a:solidFill>
              <a:schemeClr val="accent6"/>
            </a:solidFill>
            <a:prstDash val="solid"/>
            <a:round/>
            <a:headEnd len="med" w="med" type="none"/>
            <a:tailEnd len="med" w="med" type="triangle"/>
          </a:ln>
        </p:spPr>
      </p:cxnSp>
      <p:pic>
        <p:nvPicPr>
          <p:cNvPr descr="Screen Shot 2017-01-26 at 4.40.26 PM.png" id="1687" name="Google Shape;1687;p88"/>
          <p:cNvPicPr preferRelativeResize="0"/>
          <p:nvPr/>
        </p:nvPicPr>
        <p:blipFill rotWithShape="1">
          <a:blip r:embed="rId4">
            <a:alphaModFix/>
          </a:blip>
          <a:srcRect b="2387" l="1435" r="2244" t="2501"/>
          <a:stretch/>
        </p:blipFill>
        <p:spPr>
          <a:xfrm>
            <a:off x="3124200" y="2095500"/>
            <a:ext cx="2871800" cy="287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000"/>
                                        <p:tgtEl>
                                          <p:spTgt spid="1682"/>
                                        </p:tgtEl>
                                      </p:cBhvr>
                                    </p:animEffect>
                                  </p:childTnLst>
                                </p:cTn>
                              </p:par>
                              <p:par>
                                <p:cTn fill="hold" nodeType="with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1000"/>
                                        <p:tgtEl>
                                          <p:spTgt spid="1683"/>
                                        </p:tgtEl>
                                      </p:cBhvr>
                                    </p:animEffect>
                                  </p:childTnLst>
                                </p:cTn>
                              </p:par>
                              <p:par>
                                <p:cTn fill="hold" nodeType="with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1000"/>
                                        <p:tgtEl>
                                          <p:spTgt spid="1684"/>
                                        </p:tgtEl>
                                      </p:cBhvr>
                                    </p:animEffect>
                                  </p:childTnLst>
                                </p:cTn>
                              </p:par>
                              <p:par>
                                <p:cTn fill="hold" nodeType="with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1000"/>
                                        <p:tgtEl>
                                          <p:spTgt spid="1685"/>
                                        </p:tgtEl>
                                      </p:cBhvr>
                                    </p:animEffect>
                                  </p:childTnLst>
                                </p:cTn>
                              </p:par>
                              <p:par>
                                <p:cTn fill="hold" nodeType="with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1000"/>
                                        <p:tgtEl>
                                          <p:spTgt spid="1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Fixed vs Variable block size</a:t>
            </a:r>
            <a:endParaRPr/>
          </a:p>
        </p:txBody>
      </p:sp>
      <p:pic>
        <p:nvPicPr>
          <p:cNvPr descr="Screen Shot 2017-01-28 at 1.37.35 PM.png" id="1693" name="Google Shape;1693;p89"/>
          <p:cNvPicPr preferRelativeResize="0"/>
          <p:nvPr/>
        </p:nvPicPr>
        <p:blipFill>
          <a:blip r:embed="rId3">
            <a:alphaModFix/>
          </a:blip>
          <a:stretch>
            <a:fillRect/>
          </a:stretch>
        </p:blipFill>
        <p:spPr>
          <a:xfrm>
            <a:off x="804850" y="1114975"/>
            <a:ext cx="7534275" cy="3752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a:t>
            </a:r>
            <a:endParaRPr/>
          </a:p>
        </p:txBody>
      </p:sp>
      <p:sp>
        <p:nvSpPr>
          <p:cNvPr id="1699" name="Google Shape;1699;p90"/>
          <p:cNvSpPr/>
          <p:nvPr/>
        </p:nvSpPr>
        <p:spPr>
          <a:xfrm>
            <a:off x="802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picture partitioning</a:t>
            </a:r>
            <a:endParaRPr>
              <a:latin typeface="Ubuntu"/>
              <a:ea typeface="Ubuntu"/>
              <a:cs typeface="Ubuntu"/>
              <a:sym typeface="Ubuntu"/>
            </a:endParaRPr>
          </a:p>
        </p:txBody>
      </p:sp>
      <p:sp>
        <p:nvSpPr>
          <p:cNvPr id="1700" name="Google Shape;1700;p90"/>
          <p:cNvSpPr/>
          <p:nvPr/>
        </p:nvSpPr>
        <p:spPr>
          <a:xfrm>
            <a:off x="2428788" y="1186500"/>
            <a:ext cx="1323600" cy="903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predictions</a:t>
            </a:r>
            <a:endParaRPr>
              <a:latin typeface="Ubuntu"/>
              <a:ea typeface="Ubuntu"/>
              <a:cs typeface="Ubuntu"/>
              <a:sym typeface="Ubuntu"/>
            </a:endParaRPr>
          </a:p>
        </p:txBody>
      </p:sp>
      <p:sp>
        <p:nvSpPr>
          <p:cNvPr id="1701" name="Google Shape;1701;p90"/>
          <p:cNvSpPr/>
          <p:nvPr/>
        </p:nvSpPr>
        <p:spPr>
          <a:xfrm>
            <a:off x="400156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transform</a:t>
            </a:r>
            <a:endParaRPr>
              <a:latin typeface="Ubuntu"/>
              <a:ea typeface="Ubuntu"/>
              <a:cs typeface="Ubuntu"/>
              <a:sym typeface="Ubuntu"/>
            </a:endParaRPr>
          </a:p>
        </p:txBody>
      </p:sp>
      <p:sp>
        <p:nvSpPr>
          <p:cNvPr id="1702" name="Google Shape;1702;p90"/>
          <p:cNvSpPr/>
          <p:nvPr/>
        </p:nvSpPr>
        <p:spPr>
          <a:xfrm>
            <a:off x="557433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quantization</a:t>
            </a:r>
            <a:endParaRPr>
              <a:latin typeface="Ubuntu"/>
              <a:ea typeface="Ubuntu"/>
              <a:cs typeface="Ubuntu"/>
              <a:sym typeface="Ubuntu"/>
            </a:endParaRPr>
          </a:p>
        </p:txBody>
      </p:sp>
      <p:sp>
        <p:nvSpPr>
          <p:cNvPr id="1703" name="Google Shape;1703;p90"/>
          <p:cNvSpPr/>
          <p:nvPr/>
        </p:nvSpPr>
        <p:spPr>
          <a:xfrm>
            <a:off x="7147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coding</a:t>
            </a:r>
            <a:endParaRPr>
              <a:latin typeface="Ubuntu"/>
              <a:ea typeface="Ubuntu"/>
              <a:cs typeface="Ubuntu"/>
              <a:sym typeface="Ubuntu"/>
            </a:endParaRPr>
          </a:p>
        </p:txBody>
      </p:sp>
      <p:sp>
        <p:nvSpPr>
          <p:cNvPr id="1704" name="Google Shape;1704;p90"/>
          <p:cNvSpPr/>
          <p:nvPr/>
        </p:nvSpPr>
        <p:spPr>
          <a:xfrm>
            <a:off x="2397089" y="2478650"/>
            <a:ext cx="28965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redundancy removal</a:t>
            </a:r>
            <a:endParaRPr>
              <a:latin typeface="Ubuntu"/>
              <a:ea typeface="Ubuntu"/>
              <a:cs typeface="Ubuntu"/>
              <a:sym typeface="Ubuntu"/>
            </a:endParaRPr>
          </a:p>
        </p:txBody>
      </p:sp>
      <p:sp>
        <p:nvSpPr>
          <p:cNvPr id="1705" name="Google Shape;1705;p90"/>
          <p:cNvSpPr/>
          <p:nvPr/>
        </p:nvSpPr>
        <p:spPr>
          <a:xfrm>
            <a:off x="5542700"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reduction</a:t>
            </a:r>
            <a:endParaRPr>
              <a:latin typeface="Ubuntu"/>
              <a:ea typeface="Ubuntu"/>
              <a:cs typeface="Ubuntu"/>
              <a:sym typeface="Ubuntu"/>
            </a:endParaRPr>
          </a:p>
        </p:txBody>
      </p:sp>
      <p:sp>
        <p:nvSpPr>
          <p:cNvPr id="1706" name="Google Shape;1706;p90"/>
          <p:cNvSpPr/>
          <p:nvPr/>
        </p:nvSpPr>
        <p:spPr>
          <a:xfrm>
            <a:off x="7115388"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lossless compression</a:t>
            </a:r>
            <a:endParaRPr>
              <a:latin typeface="Ubuntu"/>
              <a:ea typeface="Ubuntu"/>
              <a:cs typeface="Ubuntu"/>
              <a:sym typeface="Ubuntu"/>
            </a:endParaRPr>
          </a:p>
        </p:txBody>
      </p:sp>
      <p:cxnSp>
        <p:nvCxnSpPr>
          <p:cNvPr id="1707" name="Google Shape;1707;p90"/>
          <p:cNvCxnSpPr/>
          <p:nvPr/>
        </p:nvCxnSpPr>
        <p:spPr>
          <a:xfrm flipH="1" rot="10800000">
            <a:off x="484238"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08" name="Google Shape;1708;p90"/>
          <p:cNvCxnSpPr/>
          <p:nvPr/>
        </p:nvCxnSpPr>
        <p:spPr>
          <a:xfrm flipH="1" rot="10800000">
            <a:off x="2125813"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09" name="Google Shape;1709;p90"/>
          <p:cNvCxnSpPr/>
          <p:nvPr/>
        </p:nvCxnSpPr>
        <p:spPr>
          <a:xfrm flipH="1" rot="10800000">
            <a:off x="3752388" y="1454700"/>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10" name="Google Shape;1710;p90"/>
          <p:cNvCxnSpPr/>
          <p:nvPr/>
        </p:nvCxnSpPr>
        <p:spPr>
          <a:xfrm flipH="1" rot="10800000">
            <a:off x="5325163"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11" name="Google Shape;1711;p90"/>
          <p:cNvCxnSpPr/>
          <p:nvPr/>
        </p:nvCxnSpPr>
        <p:spPr>
          <a:xfrm flipH="1" rot="10800000">
            <a:off x="6897938"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12" name="Google Shape;1712;p90"/>
          <p:cNvCxnSpPr/>
          <p:nvPr/>
        </p:nvCxnSpPr>
        <p:spPr>
          <a:xfrm flipH="1">
            <a:off x="5261750" y="190645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713" name="Google Shape;1713;p90"/>
          <p:cNvCxnSpPr/>
          <p:nvPr/>
        </p:nvCxnSpPr>
        <p:spPr>
          <a:xfrm flipH="1">
            <a:off x="6834525"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714" name="Google Shape;1714;p90"/>
          <p:cNvCxnSpPr/>
          <p:nvPr/>
        </p:nvCxnSpPr>
        <p:spPr>
          <a:xfrm flipH="1">
            <a:off x="3693788"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715" name="Google Shape;1715;p90"/>
          <p:cNvCxnSpPr/>
          <p:nvPr/>
        </p:nvCxnSpPr>
        <p:spPr>
          <a:xfrm flipH="1">
            <a:off x="2128513" y="18963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716" name="Google Shape;1716;p90"/>
          <p:cNvCxnSpPr/>
          <p:nvPr/>
        </p:nvCxnSpPr>
        <p:spPr>
          <a:xfrm flipH="1">
            <a:off x="486938" y="1896300"/>
            <a:ext cx="312600" cy="8100"/>
          </a:xfrm>
          <a:prstGeom prst="straightConnector1">
            <a:avLst/>
          </a:prstGeom>
          <a:noFill/>
          <a:ln cap="flat" cmpd="sng" w="28575">
            <a:solidFill>
              <a:schemeClr val="dk2"/>
            </a:solidFill>
            <a:prstDash val="solid"/>
            <a:round/>
            <a:headEnd len="med" w="med" type="none"/>
            <a:tailEnd len="med" w="med" type="triangle"/>
          </a:ln>
        </p:spPr>
      </p:cxnSp>
      <p:sp>
        <p:nvSpPr>
          <p:cNvPr id="1717" name="Google Shape;1717;p90"/>
          <p:cNvSpPr/>
          <p:nvPr/>
        </p:nvSpPr>
        <p:spPr>
          <a:xfrm>
            <a:off x="2463202" y="3621000"/>
            <a:ext cx="28965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dct, dwt, intra-prediction, inter-prediction, motion estimation / compensation</a:t>
            </a:r>
            <a:endParaRPr>
              <a:solidFill>
                <a:srgbClr val="F3F3F3"/>
              </a:solidFill>
              <a:latin typeface="Ubuntu"/>
              <a:ea typeface="Ubuntu"/>
              <a:cs typeface="Ubuntu"/>
              <a:sym typeface="Ubuntu"/>
            </a:endParaRPr>
          </a:p>
        </p:txBody>
      </p:sp>
      <p:sp>
        <p:nvSpPr>
          <p:cNvPr id="1718" name="Google Shape;1718;p90"/>
          <p:cNvSpPr/>
          <p:nvPr/>
        </p:nvSpPr>
        <p:spPr>
          <a:xfrm>
            <a:off x="5542700"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linear, logarithm</a:t>
            </a:r>
            <a:endParaRPr>
              <a:solidFill>
                <a:srgbClr val="F3F3F3"/>
              </a:solidFill>
              <a:latin typeface="Ubuntu"/>
              <a:ea typeface="Ubuntu"/>
              <a:cs typeface="Ubuntu"/>
              <a:sym typeface="Ubuntu"/>
            </a:endParaRPr>
          </a:p>
        </p:txBody>
      </p:sp>
      <p:sp>
        <p:nvSpPr>
          <p:cNvPr id="1719" name="Google Shape;1719;p90"/>
          <p:cNvSpPr/>
          <p:nvPr/>
        </p:nvSpPr>
        <p:spPr>
          <a:xfrm>
            <a:off x="7181525"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huffman, lzw ...</a:t>
            </a:r>
            <a:endParaRPr>
              <a:solidFill>
                <a:srgbClr val="F3F3F3"/>
              </a:solidFill>
              <a:latin typeface="Ubuntu"/>
              <a:ea typeface="Ubuntu"/>
              <a:cs typeface="Ubuntu"/>
              <a:sym typeface="Ubuntu"/>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Motion estimation  Inter|Intra-prediction</a:t>
            </a:r>
            <a:endParaRPr/>
          </a:p>
        </p:txBody>
      </p:sp>
      <p:pic>
        <p:nvPicPr>
          <p:cNvPr descr="smw-bg-clouds1.png" id="1725" name="Google Shape;1725;p91"/>
          <p:cNvPicPr preferRelativeResize="0"/>
          <p:nvPr/>
        </p:nvPicPr>
        <p:blipFill>
          <a:blip r:embed="rId3">
            <a:alphaModFix/>
          </a:blip>
          <a:stretch>
            <a:fillRect/>
          </a:stretch>
        </p:blipFill>
        <p:spPr>
          <a:xfrm>
            <a:off x="625300" y="1649454"/>
            <a:ext cx="1492600" cy="892825"/>
          </a:xfrm>
          <a:prstGeom prst="rect">
            <a:avLst/>
          </a:prstGeom>
          <a:noFill/>
          <a:ln>
            <a:noFill/>
          </a:ln>
        </p:spPr>
      </p:pic>
      <p:sp>
        <p:nvSpPr>
          <p:cNvPr id="1726" name="Google Shape;1726;p91"/>
          <p:cNvSpPr/>
          <p:nvPr/>
        </p:nvSpPr>
        <p:spPr>
          <a:xfrm>
            <a:off x="625300" y="200887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727" name="Google Shape;1727;p91"/>
          <p:cNvPicPr preferRelativeResize="0"/>
          <p:nvPr/>
        </p:nvPicPr>
        <p:blipFill>
          <a:blip r:embed="rId4">
            <a:alphaModFix amt="19000"/>
          </a:blip>
          <a:stretch>
            <a:fillRect/>
          </a:stretch>
        </p:blipFill>
        <p:spPr>
          <a:xfrm>
            <a:off x="2225500" y="1649454"/>
            <a:ext cx="1492600" cy="892825"/>
          </a:xfrm>
          <a:prstGeom prst="rect">
            <a:avLst/>
          </a:prstGeom>
          <a:noFill/>
          <a:ln>
            <a:noFill/>
          </a:ln>
        </p:spPr>
      </p:pic>
      <p:sp>
        <p:nvSpPr>
          <p:cNvPr id="1728" name="Google Shape;1728;p91"/>
          <p:cNvSpPr/>
          <p:nvPr/>
        </p:nvSpPr>
        <p:spPr>
          <a:xfrm>
            <a:off x="2377900" y="20015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729" name="Google Shape;1729;p91"/>
          <p:cNvPicPr preferRelativeResize="0"/>
          <p:nvPr/>
        </p:nvPicPr>
        <p:blipFill>
          <a:blip r:embed="rId4">
            <a:alphaModFix amt="13000"/>
          </a:blip>
          <a:stretch>
            <a:fillRect/>
          </a:stretch>
        </p:blipFill>
        <p:spPr>
          <a:xfrm>
            <a:off x="3825700" y="1649454"/>
            <a:ext cx="1492600" cy="892825"/>
          </a:xfrm>
          <a:prstGeom prst="rect">
            <a:avLst/>
          </a:prstGeom>
          <a:noFill/>
          <a:ln>
            <a:noFill/>
          </a:ln>
        </p:spPr>
      </p:pic>
      <p:sp>
        <p:nvSpPr>
          <p:cNvPr id="1730" name="Google Shape;1730;p91"/>
          <p:cNvSpPr/>
          <p:nvPr/>
        </p:nvSpPr>
        <p:spPr>
          <a:xfrm>
            <a:off x="4130500" y="20015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731" name="Google Shape;1731;p91"/>
          <p:cNvPicPr preferRelativeResize="0"/>
          <p:nvPr/>
        </p:nvPicPr>
        <p:blipFill>
          <a:blip r:embed="rId4">
            <a:alphaModFix amt="10000"/>
          </a:blip>
          <a:stretch>
            <a:fillRect/>
          </a:stretch>
        </p:blipFill>
        <p:spPr>
          <a:xfrm>
            <a:off x="5425900" y="1649454"/>
            <a:ext cx="1492600" cy="892825"/>
          </a:xfrm>
          <a:prstGeom prst="rect">
            <a:avLst/>
          </a:prstGeom>
          <a:noFill/>
          <a:ln>
            <a:noFill/>
          </a:ln>
        </p:spPr>
      </p:pic>
      <p:sp>
        <p:nvSpPr>
          <p:cNvPr id="1732" name="Google Shape;1732;p91"/>
          <p:cNvSpPr/>
          <p:nvPr/>
        </p:nvSpPr>
        <p:spPr>
          <a:xfrm>
            <a:off x="5883100" y="20015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w-bg-clouds1.png" id="1733" name="Google Shape;1733;p91"/>
          <p:cNvPicPr preferRelativeResize="0"/>
          <p:nvPr/>
        </p:nvPicPr>
        <p:blipFill>
          <a:blip r:embed="rId3">
            <a:alphaModFix/>
          </a:blip>
          <a:stretch>
            <a:fillRect/>
          </a:stretch>
        </p:blipFill>
        <p:spPr>
          <a:xfrm>
            <a:off x="7026100" y="1649454"/>
            <a:ext cx="1492600" cy="892825"/>
          </a:xfrm>
          <a:prstGeom prst="rect">
            <a:avLst/>
          </a:prstGeom>
          <a:noFill/>
          <a:ln>
            <a:noFill/>
          </a:ln>
        </p:spPr>
      </p:pic>
      <p:sp>
        <p:nvSpPr>
          <p:cNvPr id="1734" name="Google Shape;1734;p91"/>
          <p:cNvSpPr/>
          <p:nvPr/>
        </p:nvSpPr>
        <p:spPr>
          <a:xfrm>
            <a:off x="7635700" y="2001525"/>
            <a:ext cx="188700" cy="18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91"/>
          <p:cNvSpPr txBox="1"/>
          <p:nvPr/>
        </p:nvSpPr>
        <p:spPr>
          <a:xfrm>
            <a:off x="625291" y="13257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I-frame</a:t>
            </a:r>
            <a:endParaRPr>
              <a:latin typeface="Ubuntu"/>
              <a:ea typeface="Ubuntu"/>
              <a:cs typeface="Ubuntu"/>
              <a:sym typeface="Ubuntu"/>
            </a:endParaRPr>
          </a:p>
        </p:txBody>
      </p:sp>
      <p:sp>
        <p:nvSpPr>
          <p:cNvPr id="1736" name="Google Shape;1736;p91"/>
          <p:cNvSpPr txBox="1"/>
          <p:nvPr/>
        </p:nvSpPr>
        <p:spPr>
          <a:xfrm>
            <a:off x="2225491" y="13257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P-frame</a:t>
            </a:r>
            <a:endParaRPr>
              <a:latin typeface="Ubuntu"/>
              <a:ea typeface="Ubuntu"/>
              <a:cs typeface="Ubuntu"/>
              <a:sym typeface="Ubuntu"/>
            </a:endParaRPr>
          </a:p>
        </p:txBody>
      </p:sp>
      <p:sp>
        <p:nvSpPr>
          <p:cNvPr id="1737" name="Google Shape;1737;p91"/>
          <p:cNvSpPr txBox="1"/>
          <p:nvPr/>
        </p:nvSpPr>
        <p:spPr>
          <a:xfrm>
            <a:off x="3825691" y="13257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P-frame</a:t>
            </a:r>
            <a:endParaRPr>
              <a:latin typeface="Ubuntu"/>
              <a:ea typeface="Ubuntu"/>
              <a:cs typeface="Ubuntu"/>
              <a:sym typeface="Ubuntu"/>
            </a:endParaRPr>
          </a:p>
        </p:txBody>
      </p:sp>
      <p:sp>
        <p:nvSpPr>
          <p:cNvPr id="1738" name="Google Shape;1738;p91"/>
          <p:cNvSpPr txBox="1"/>
          <p:nvPr/>
        </p:nvSpPr>
        <p:spPr>
          <a:xfrm>
            <a:off x="5425891" y="13257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B-frame</a:t>
            </a:r>
            <a:endParaRPr b="1">
              <a:latin typeface="Ubuntu"/>
              <a:ea typeface="Ubuntu"/>
              <a:cs typeface="Ubuntu"/>
              <a:sym typeface="Ubuntu"/>
            </a:endParaRPr>
          </a:p>
        </p:txBody>
      </p:sp>
      <p:sp>
        <p:nvSpPr>
          <p:cNvPr id="1739" name="Google Shape;1739;p91"/>
          <p:cNvSpPr txBox="1"/>
          <p:nvPr/>
        </p:nvSpPr>
        <p:spPr>
          <a:xfrm>
            <a:off x="6983791" y="1325775"/>
            <a:ext cx="14925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I-frame</a:t>
            </a:r>
            <a:endParaRPr>
              <a:latin typeface="Ubuntu"/>
              <a:ea typeface="Ubuntu"/>
              <a:cs typeface="Ubuntu"/>
              <a:sym typeface="Ubuntu"/>
            </a:endParaRPr>
          </a:p>
        </p:txBody>
      </p:sp>
      <p:cxnSp>
        <p:nvCxnSpPr>
          <p:cNvPr id="1740" name="Google Shape;1740;p91"/>
          <p:cNvCxnSpPr>
            <a:stCxn id="1727" idx="2"/>
          </p:cNvCxnSpPr>
          <p:nvPr/>
        </p:nvCxnSpPr>
        <p:spPr>
          <a:xfrm rot="5400000">
            <a:off x="1971450" y="1942429"/>
            <a:ext cx="400500" cy="1600200"/>
          </a:xfrm>
          <a:prstGeom prst="bentConnector2">
            <a:avLst/>
          </a:prstGeom>
          <a:noFill/>
          <a:ln cap="flat" cmpd="sng" w="9525">
            <a:solidFill>
              <a:schemeClr val="dk2"/>
            </a:solidFill>
            <a:prstDash val="solid"/>
            <a:round/>
            <a:headEnd len="med" w="med" type="none"/>
            <a:tailEnd len="med" w="med" type="none"/>
          </a:ln>
        </p:spPr>
      </p:cxnSp>
      <p:cxnSp>
        <p:nvCxnSpPr>
          <p:cNvPr id="1741" name="Google Shape;1741;p91"/>
          <p:cNvCxnSpPr>
            <a:endCxn id="1725" idx="2"/>
          </p:cNvCxnSpPr>
          <p:nvPr/>
        </p:nvCxnSpPr>
        <p:spPr>
          <a:xfrm flipH="1" rot="10800000">
            <a:off x="1368900" y="2542279"/>
            <a:ext cx="2700" cy="407400"/>
          </a:xfrm>
          <a:prstGeom prst="straightConnector1">
            <a:avLst/>
          </a:prstGeom>
          <a:noFill/>
          <a:ln cap="flat" cmpd="sng" w="9525">
            <a:solidFill>
              <a:schemeClr val="dk2"/>
            </a:solidFill>
            <a:prstDash val="solid"/>
            <a:round/>
            <a:headEnd len="med" w="med" type="none"/>
            <a:tailEnd len="med" w="med" type="triangle"/>
          </a:ln>
        </p:spPr>
      </p:cxnSp>
      <p:cxnSp>
        <p:nvCxnSpPr>
          <p:cNvPr id="1742" name="Google Shape;1742;p91"/>
          <p:cNvCxnSpPr/>
          <p:nvPr/>
        </p:nvCxnSpPr>
        <p:spPr>
          <a:xfrm rot="5400000">
            <a:off x="3747050" y="2170925"/>
            <a:ext cx="400500" cy="1143300"/>
          </a:xfrm>
          <a:prstGeom prst="bentConnector2">
            <a:avLst/>
          </a:prstGeom>
          <a:noFill/>
          <a:ln cap="flat" cmpd="sng" w="9525">
            <a:solidFill>
              <a:schemeClr val="dk2"/>
            </a:solidFill>
            <a:prstDash val="solid"/>
            <a:round/>
            <a:headEnd len="med" w="med" type="none"/>
            <a:tailEnd len="med" w="med" type="none"/>
          </a:ln>
        </p:spPr>
      </p:cxnSp>
      <p:cxnSp>
        <p:nvCxnSpPr>
          <p:cNvPr id="1743" name="Google Shape;1743;p91"/>
          <p:cNvCxnSpPr/>
          <p:nvPr/>
        </p:nvCxnSpPr>
        <p:spPr>
          <a:xfrm flipH="1" rot="10800000">
            <a:off x="3373575" y="2542425"/>
            <a:ext cx="1800" cy="407400"/>
          </a:xfrm>
          <a:prstGeom prst="straightConnector1">
            <a:avLst/>
          </a:prstGeom>
          <a:noFill/>
          <a:ln cap="flat" cmpd="sng" w="9525">
            <a:solidFill>
              <a:schemeClr val="dk2"/>
            </a:solidFill>
            <a:prstDash val="solid"/>
            <a:round/>
            <a:headEnd len="med" w="med" type="none"/>
            <a:tailEnd len="med" w="med" type="triangle"/>
          </a:ln>
        </p:spPr>
      </p:cxnSp>
      <p:cxnSp>
        <p:nvCxnSpPr>
          <p:cNvPr id="1744" name="Google Shape;1744;p91"/>
          <p:cNvCxnSpPr/>
          <p:nvPr/>
        </p:nvCxnSpPr>
        <p:spPr>
          <a:xfrm rot="5400000">
            <a:off x="5409700" y="2170975"/>
            <a:ext cx="400500" cy="1143300"/>
          </a:xfrm>
          <a:prstGeom prst="bentConnector2">
            <a:avLst/>
          </a:prstGeom>
          <a:noFill/>
          <a:ln cap="flat" cmpd="sng" w="9525">
            <a:solidFill>
              <a:schemeClr val="dk2"/>
            </a:solidFill>
            <a:prstDash val="solid"/>
            <a:round/>
            <a:headEnd len="med" w="med" type="none"/>
            <a:tailEnd len="med" w="med" type="none"/>
          </a:ln>
        </p:spPr>
      </p:cxnSp>
      <p:cxnSp>
        <p:nvCxnSpPr>
          <p:cNvPr id="1745" name="Google Shape;1745;p91"/>
          <p:cNvCxnSpPr/>
          <p:nvPr/>
        </p:nvCxnSpPr>
        <p:spPr>
          <a:xfrm flipH="1" rot="10800000">
            <a:off x="5036225" y="2542475"/>
            <a:ext cx="1800" cy="407400"/>
          </a:xfrm>
          <a:prstGeom prst="straightConnector1">
            <a:avLst/>
          </a:prstGeom>
          <a:noFill/>
          <a:ln cap="flat" cmpd="sng" w="9525">
            <a:solidFill>
              <a:schemeClr val="dk2"/>
            </a:solidFill>
            <a:prstDash val="solid"/>
            <a:round/>
            <a:headEnd len="med" w="med" type="none"/>
            <a:tailEnd len="med" w="med" type="triangle"/>
          </a:ln>
        </p:spPr>
      </p:cxnSp>
      <p:cxnSp>
        <p:nvCxnSpPr>
          <p:cNvPr id="1746" name="Google Shape;1746;p91"/>
          <p:cNvCxnSpPr/>
          <p:nvPr/>
        </p:nvCxnSpPr>
        <p:spPr>
          <a:xfrm rot="-5400000">
            <a:off x="7206400" y="649104"/>
            <a:ext cx="400500" cy="1600200"/>
          </a:xfrm>
          <a:prstGeom prst="bentConnector2">
            <a:avLst/>
          </a:prstGeom>
          <a:noFill/>
          <a:ln cap="flat" cmpd="sng" w="9525">
            <a:solidFill>
              <a:schemeClr val="dk2"/>
            </a:solidFill>
            <a:prstDash val="solid"/>
            <a:round/>
            <a:headEnd len="med" w="med" type="none"/>
            <a:tailEnd len="med" w="med" type="none"/>
          </a:ln>
        </p:spPr>
      </p:cxnSp>
      <p:cxnSp>
        <p:nvCxnSpPr>
          <p:cNvPr id="1747" name="Google Shape;1747;p91"/>
          <p:cNvCxnSpPr/>
          <p:nvPr/>
        </p:nvCxnSpPr>
        <p:spPr>
          <a:xfrm flipH="1">
            <a:off x="8206750" y="1242054"/>
            <a:ext cx="2700" cy="407400"/>
          </a:xfrm>
          <a:prstGeom prst="straightConnector1">
            <a:avLst/>
          </a:prstGeom>
          <a:noFill/>
          <a:ln cap="flat" cmpd="sng" w="9525">
            <a:solidFill>
              <a:schemeClr val="dk2"/>
            </a:solidFill>
            <a:prstDash val="solid"/>
            <a:round/>
            <a:headEnd len="med" w="med" type="none"/>
            <a:tailEnd len="med" w="med" type="triangle"/>
          </a:ln>
        </p:spPr>
      </p:cxnSp>
      <p:sp>
        <p:nvSpPr>
          <p:cNvPr id="1748" name="Google Shape;1748;p91"/>
          <p:cNvSpPr/>
          <p:nvPr/>
        </p:nvSpPr>
        <p:spPr>
          <a:xfrm>
            <a:off x="2326988" y="1938663"/>
            <a:ext cx="3048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9" name="Google Shape;1749;p91"/>
          <p:cNvCxnSpPr/>
          <p:nvPr/>
        </p:nvCxnSpPr>
        <p:spPr>
          <a:xfrm>
            <a:off x="2160288" y="1974788"/>
            <a:ext cx="147600" cy="4800"/>
          </a:xfrm>
          <a:prstGeom prst="straightConnector1">
            <a:avLst/>
          </a:prstGeom>
          <a:noFill/>
          <a:ln cap="flat" cmpd="sng" w="9525">
            <a:solidFill>
              <a:schemeClr val="dk2"/>
            </a:solidFill>
            <a:prstDash val="solid"/>
            <a:round/>
            <a:headEnd len="med" w="med" type="none"/>
            <a:tailEnd len="med" w="med" type="triangle"/>
          </a:ln>
        </p:spPr>
      </p:cxnSp>
      <p:cxnSp>
        <p:nvCxnSpPr>
          <p:cNvPr id="1750" name="Google Shape;1750;p91"/>
          <p:cNvCxnSpPr/>
          <p:nvPr/>
        </p:nvCxnSpPr>
        <p:spPr>
          <a:xfrm>
            <a:off x="2160288" y="2093463"/>
            <a:ext cx="147600" cy="4800"/>
          </a:xfrm>
          <a:prstGeom prst="straightConnector1">
            <a:avLst/>
          </a:prstGeom>
          <a:noFill/>
          <a:ln cap="flat" cmpd="sng" w="9525">
            <a:solidFill>
              <a:schemeClr val="dk2"/>
            </a:solidFill>
            <a:prstDash val="solid"/>
            <a:round/>
            <a:headEnd len="med" w="med" type="none"/>
            <a:tailEnd len="med" w="med" type="triangle"/>
          </a:ln>
        </p:spPr>
      </p:cxnSp>
      <p:cxnSp>
        <p:nvCxnSpPr>
          <p:cNvPr id="1751" name="Google Shape;1751;p91"/>
          <p:cNvCxnSpPr/>
          <p:nvPr/>
        </p:nvCxnSpPr>
        <p:spPr>
          <a:xfrm>
            <a:off x="2160288" y="2212138"/>
            <a:ext cx="147600" cy="4800"/>
          </a:xfrm>
          <a:prstGeom prst="straightConnector1">
            <a:avLst/>
          </a:prstGeom>
          <a:noFill/>
          <a:ln cap="flat" cmpd="sng" w="9525">
            <a:solidFill>
              <a:schemeClr val="dk2"/>
            </a:solidFill>
            <a:prstDash val="solid"/>
            <a:round/>
            <a:headEnd len="med" w="med" type="none"/>
            <a:tailEnd len="med" w="med" type="triangle"/>
          </a:ln>
        </p:spPr>
      </p:cxnSp>
      <p:sp>
        <p:nvSpPr>
          <p:cNvPr id="1752" name="Google Shape;1752;p91"/>
          <p:cNvSpPr/>
          <p:nvPr/>
        </p:nvSpPr>
        <p:spPr>
          <a:xfrm>
            <a:off x="4079588" y="1938663"/>
            <a:ext cx="3048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3" name="Google Shape;1753;p91"/>
          <p:cNvCxnSpPr/>
          <p:nvPr/>
        </p:nvCxnSpPr>
        <p:spPr>
          <a:xfrm>
            <a:off x="3912888" y="1974788"/>
            <a:ext cx="147600" cy="4800"/>
          </a:xfrm>
          <a:prstGeom prst="straightConnector1">
            <a:avLst/>
          </a:prstGeom>
          <a:noFill/>
          <a:ln cap="flat" cmpd="sng" w="9525">
            <a:solidFill>
              <a:schemeClr val="dk2"/>
            </a:solidFill>
            <a:prstDash val="solid"/>
            <a:round/>
            <a:headEnd len="med" w="med" type="none"/>
            <a:tailEnd len="med" w="med" type="triangle"/>
          </a:ln>
        </p:spPr>
      </p:cxnSp>
      <p:cxnSp>
        <p:nvCxnSpPr>
          <p:cNvPr id="1754" name="Google Shape;1754;p91"/>
          <p:cNvCxnSpPr/>
          <p:nvPr/>
        </p:nvCxnSpPr>
        <p:spPr>
          <a:xfrm>
            <a:off x="3912888" y="2093463"/>
            <a:ext cx="147600" cy="4800"/>
          </a:xfrm>
          <a:prstGeom prst="straightConnector1">
            <a:avLst/>
          </a:prstGeom>
          <a:noFill/>
          <a:ln cap="flat" cmpd="sng" w="9525">
            <a:solidFill>
              <a:schemeClr val="dk2"/>
            </a:solidFill>
            <a:prstDash val="solid"/>
            <a:round/>
            <a:headEnd len="med" w="med" type="none"/>
            <a:tailEnd len="med" w="med" type="triangle"/>
          </a:ln>
        </p:spPr>
      </p:cxnSp>
      <p:cxnSp>
        <p:nvCxnSpPr>
          <p:cNvPr id="1755" name="Google Shape;1755;p91"/>
          <p:cNvCxnSpPr/>
          <p:nvPr/>
        </p:nvCxnSpPr>
        <p:spPr>
          <a:xfrm>
            <a:off x="3912888" y="2212138"/>
            <a:ext cx="147600" cy="4800"/>
          </a:xfrm>
          <a:prstGeom prst="straightConnector1">
            <a:avLst/>
          </a:prstGeom>
          <a:noFill/>
          <a:ln cap="flat" cmpd="sng" w="9525">
            <a:solidFill>
              <a:schemeClr val="dk2"/>
            </a:solidFill>
            <a:prstDash val="solid"/>
            <a:round/>
            <a:headEnd len="med" w="med" type="none"/>
            <a:tailEnd len="med" w="med" type="triangle"/>
          </a:ln>
        </p:spPr>
      </p:cxnSp>
      <p:sp>
        <p:nvSpPr>
          <p:cNvPr id="1756" name="Google Shape;1756;p91"/>
          <p:cNvSpPr/>
          <p:nvPr/>
        </p:nvSpPr>
        <p:spPr>
          <a:xfrm>
            <a:off x="5832188" y="1938663"/>
            <a:ext cx="304800" cy="3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7" name="Google Shape;1757;p91"/>
          <p:cNvCxnSpPr/>
          <p:nvPr/>
        </p:nvCxnSpPr>
        <p:spPr>
          <a:xfrm>
            <a:off x="5665488" y="1974788"/>
            <a:ext cx="147600" cy="4800"/>
          </a:xfrm>
          <a:prstGeom prst="straightConnector1">
            <a:avLst/>
          </a:prstGeom>
          <a:noFill/>
          <a:ln cap="flat" cmpd="sng" w="9525">
            <a:solidFill>
              <a:schemeClr val="dk2"/>
            </a:solidFill>
            <a:prstDash val="solid"/>
            <a:round/>
            <a:headEnd len="med" w="med" type="none"/>
            <a:tailEnd len="med" w="med" type="triangle"/>
          </a:ln>
        </p:spPr>
      </p:cxnSp>
      <p:cxnSp>
        <p:nvCxnSpPr>
          <p:cNvPr id="1758" name="Google Shape;1758;p91"/>
          <p:cNvCxnSpPr/>
          <p:nvPr/>
        </p:nvCxnSpPr>
        <p:spPr>
          <a:xfrm>
            <a:off x="5665488" y="2093463"/>
            <a:ext cx="147600" cy="4800"/>
          </a:xfrm>
          <a:prstGeom prst="straightConnector1">
            <a:avLst/>
          </a:prstGeom>
          <a:noFill/>
          <a:ln cap="flat" cmpd="sng" w="9525">
            <a:solidFill>
              <a:schemeClr val="dk2"/>
            </a:solidFill>
            <a:prstDash val="solid"/>
            <a:round/>
            <a:headEnd len="med" w="med" type="none"/>
            <a:tailEnd len="med" w="med" type="triangle"/>
          </a:ln>
        </p:spPr>
      </p:cxnSp>
      <p:cxnSp>
        <p:nvCxnSpPr>
          <p:cNvPr id="1759" name="Google Shape;1759;p91"/>
          <p:cNvCxnSpPr/>
          <p:nvPr/>
        </p:nvCxnSpPr>
        <p:spPr>
          <a:xfrm>
            <a:off x="5665488" y="2212138"/>
            <a:ext cx="147600" cy="4800"/>
          </a:xfrm>
          <a:prstGeom prst="straightConnector1">
            <a:avLst/>
          </a:prstGeom>
          <a:noFill/>
          <a:ln cap="flat" cmpd="sng" w="9525">
            <a:solidFill>
              <a:schemeClr val="dk2"/>
            </a:solidFill>
            <a:prstDash val="solid"/>
            <a:round/>
            <a:headEnd len="med" w="med" type="none"/>
            <a:tailEnd len="med" w="med" type="triangle"/>
          </a:ln>
        </p:spPr>
      </p:cxnSp>
      <p:sp>
        <p:nvSpPr>
          <p:cNvPr id="1760" name="Google Shape;1760;p91"/>
          <p:cNvSpPr txBox="1"/>
          <p:nvPr/>
        </p:nvSpPr>
        <p:spPr>
          <a:xfrm>
            <a:off x="1463775" y="3992150"/>
            <a:ext cx="1746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direction of the prediction</a:t>
            </a:r>
            <a:endParaRPr>
              <a:latin typeface="Ubuntu"/>
              <a:ea typeface="Ubuntu"/>
              <a:cs typeface="Ubuntu"/>
              <a:sym typeface="Ubuntu"/>
            </a:endParaRPr>
          </a:p>
        </p:txBody>
      </p:sp>
      <p:graphicFrame>
        <p:nvGraphicFramePr>
          <p:cNvPr id="1761" name="Google Shape;1761;p91"/>
          <p:cNvGraphicFramePr/>
          <p:nvPr/>
        </p:nvGraphicFramePr>
        <p:xfrm>
          <a:off x="3453250" y="3647875"/>
          <a:ext cx="3000000" cy="3000000"/>
        </p:xfrm>
        <a:graphic>
          <a:graphicData uri="http://schemas.openxmlformats.org/drawingml/2006/table">
            <a:tbl>
              <a:tblPr>
                <a:noFill/>
                <a:tableStyleId>{F5BBB467-2E66-49A4-B273-99DB0CE12A95}</a:tableStyleId>
              </a:tblPr>
              <a:tblGrid>
                <a:gridCol w="436675"/>
                <a:gridCol w="436675"/>
                <a:gridCol w="436675"/>
                <a:gridCol w="436675"/>
              </a:tblGrid>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lnB cap="flat" cmpd="sng" w="38100">
                      <a:solidFill>
                        <a:srgbClr val="FFFFFF"/>
                      </a:solidFill>
                      <a:prstDash val="solid"/>
                      <a:round/>
                      <a:headEnd len="sm" w="sm" type="none"/>
                      <a:tailEnd len="sm" w="sm" type="none"/>
                    </a:lnB>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R cap="flat" cmpd="sng" w="38100">
                      <a:solidFill>
                        <a:srgbClr val="FFFFFF"/>
                      </a:solidFill>
                      <a:prstDash val="solid"/>
                      <a:round/>
                      <a:headEnd len="sm" w="sm" type="none"/>
                      <a:tailEnd len="sm" w="sm" type="none"/>
                    </a:lnR>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R cap="flat" cmpd="sng" w="38100">
                      <a:solidFill>
                        <a:srgbClr val="FFFFFF"/>
                      </a:solidFill>
                      <a:prstDash val="solid"/>
                      <a:round/>
                      <a:headEnd len="sm" w="sm" type="none"/>
                      <a:tailEnd len="sm" w="sm" type="none"/>
                    </a:lnR>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r>
              <a:tr h="335575">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R cap="flat" cmpd="sng" w="38100">
                      <a:solidFill>
                        <a:srgbClr val="FFFFFF"/>
                      </a:solidFill>
                      <a:prstDash val="solid"/>
                      <a:round/>
                      <a:headEnd len="sm" w="sm" type="none"/>
                      <a:tailEnd len="sm" w="sm" type="none"/>
                    </a:lnR>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100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000">
                          <a:solidFill>
                            <a:srgbClr val="FFFFFF"/>
                          </a:solidFill>
                          <a:latin typeface="Ubuntu Condensed"/>
                          <a:ea typeface="Ubuntu Condensed"/>
                          <a:cs typeface="Ubuntu Condensed"/>
                          <a:sym typeface="Ubuntu Condensed"/>
                        </a:rPr>
                        <a:t>200</a:t>
                      </a:r>
                      <a:endParaRPr sz="1000">
                        <a:solidFill>
                          <a:srgbClr val="FFFFFF"/>
                        </a:solidFill>
                        <a:latin typeface="Ubuntu Condensed"/>
                        <a:ea typeface="Ubuntu Condensed"/>
                        <a:cs typeface="Ubuntu Condensed"/>
                        <a:sym typeface="Ubuntu Condensed"/>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FF"/>
                    </a:solidFill>
                  </a:tcPr>
                </a:tc>
              </a:tr>
            </a:tbl>
          </a:graphicData>
        </a:graphic>
      </p:graphicFrame>
      <p:cxnSp>
        <p:nvCxnSpPr>
          <p:cNvPr id="1762" name="Google Shape;1762;p91"/>
          <p:cNvCxnSpPr/>
          <p:nvPr/>
        </p:nvCxnSpPr>
        <p:spPr>
          <a:xfrm>
            <a:off x="4538275" y="3074275"/>
            <a:ext cx="0" cy="470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depth</a:t>
            </a:r>
            <a:endParaRPr/>
          </a:p>
        </p:txBody>
      </p:sp>
      <p:pic>
        <p:nvPicPr>
          <p:cNvPr descr="Screen Shot 2017-02-05 at 11.46.28 AM.png" id="344" name="Google Shape;344;p20"/>
          <p:cNvPicPr preferRelativeResize="0"/>
          <p:nvPr/>
        </p:nvPicPr>
        <p:blipFill>
          <a:blip r:embed="rId3">
            <a:alphaModFix/>
          </a:blip>
          <a:stretch>
            <a:fillRect/>
          </a:stretch>
        </p:blipFill>
        <p:spPr>
          <a:xfrm>
            <a:off x="914400" y="1438275"/>
            <a:ext cx="7315200" cy="22669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a:t>
            </a:r>
            <a:endParaRPr/>
          </a:p>
        </p:txBody>
      </p:sp>
      <p:sp>
        <p:nvSpPr>
          <p:cNvPr id="1768" name="Google Shape;1768;p92"/>
          <p:cNvSpPr/>
          <p:nvPr/>
        </p:nvSpPr>
        <p:spPr>
          <a:xfrm>
            <a:off x="802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picture partitioning</a:t>
            </a:r>
            <a:endParaRPr>
              <a:latin typeface="Ubuntu"/>
              <a:ea typeface="Ubuntu"/>
              <a:cs typeface="Ubuntu"/>
              <a:sym typeface="Ubuntu"/>
            </a:endParaRPr>
          </a:p>
        </p:txBody>
      </p:sp>
      <p:sp>
        <p:nvSpPr>
          <p:cNvPr id="1769" name="Google Shape;1769;p92"/>
          <p:cNvSpPr/>
          <p:nvPr/>
        </p:nvSpPr>
        <p:spPr>
          <a:xfrm>
            <a:off x="242878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predictions</a:t>
            </a:r>
            <a:endParaRPr>
              <a:latin typeface="Ubuntu"/>
              <a:ea typeface="Ubuntu"/>
              <a:cs typeface="Ubuntu"/>
              <a:sym typeface="Ubuntu"/>
            </a:endParaRPr>
          </a:p>
        </p:txBody>
      </p:sp>
      <p:sp>
        <p:nvSpPr>
          <p:cNvPr id="1770" name="Google Shape;1770;p92"/>
          <p:cNvSpPr/>
          <p:nvPr/>
        </p:nvSpPr>
        <p:spPr>
          <a:xfrm>
            <a:off x="4001563" y="1186500"/>
            <a:ext cx="1323600" cy="903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transform</a:t>
            </a:r>
            <a:endParaRPr>
              <a:latin typeface="Ubuntu"/>
              <a:ea typeface="Ubuntu"/>
              <a:cs typeface="Ubuntu"/>
              <a:sym typeface="Ubuntu"/>
            </a:endParaRPr>
          </a:p>
        </p:txBody>
      </p:sp>
      <p:sp>
        <p:nvSpPr>
          <p:cNvPr id="1771" name="Google Shape;1771;p92"/>
          <p:cNvSpPr/>
          <p:nvPr/>
        </p:nvSpPr>
        <p:spPr>
          <a:xfrm>
            <a:off x="557433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quantization</a:t>
            </a:r>
            <a:endParaRPr>
              <a:latin typeface="Ubuntu"/>
              <a:ea typeface="Ubuntu"/>
              <a:cs typeface="Ubuntu"/>
              <a:sym typeface="Ubuntu"/>
            </a:endParaRPr>
          </a:p>
        </p:txBody>
      </p:sp>
      <p:sp>
        <p:nvSpPr>
          <p:cNvPr id="1772" name="Google Shape;1772;p92"/>
          <p:cNvSpPr/>
          <p:nvPr/>
        </p:nvSpPr>
        <p:spPr>
          <a:xfrm>
            <a:off x="7147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coding</a:t>
            </a:r>
            <a:endParaRPr>
              <a:latin typeface="Ubuntu"/>
              <a:ea typeface="Ubuntu"/>
              <a:cs typeface="Ubuntu"/>
              <a:sym typeface="Ubuntu"/>
            </a:endParaRPr>
          </a:p>
        </p:txBody>
      </p:sp>
      <p:sp>
        <p:nvSpPr>
          <p:cNvPr id="1773" name="Google Shape;1773;p92"/>
          <p:cNvSpPr/>
          <p:nvPr/>
        </p:nvSpPr>
        <p:spPr>
          <a:xfrm>
            <a:off x="2397089" y="2478650"/>
            <a:ext cx="28965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redundancy removal</a:t>
            </a:r>
            <a:endParaRPr>
              <a:latin typeface="Ubuntu"/>
              <a:ea typeface="Ubuntu"/>
              <a:cs typeface="Ubuntu"/>
              <a:sym typeface="Ubuntu"/>
            </a:endParaRPr>
          </a:p>
        </p:txBody>
      </p:sp>
      <p:sp>
        <p:nvSpPr>
          <p:cNvPr id="1774" name="Google Shape;1774;p92"/>
          <p:cNvSpPr/>
          <p:nvPr/>
        </p:nvSpPr>
        <p:spPr>
          <a:xfrm>
            <a:off x="5542700"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reduction</a:t>
            </a:r>
            <a:endParaRPr>
              <a:latin typeface="Ubuntu"/>
              <a:ea typeface="Ubuntu"/>
              <a:cs typeface="Ubuntu"/>
              <a:sym typeface="Ubuntu"/>
            </a:endParaRPr>
          </a:p>
        </p:txBody>
      </p:sp>
      <p:sp>
        <p:nvSpPr>
          <p:cNvPr id="1775" name="Google Shape;1775;p92"/>
          <p:cNvSpPr/>
          <p:nvPr/>
        </p:nvSpPr>
        <p:spPr>
          <a:xfrm>
            <a:off x="7115388"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lossless compression</a:t>
            </a:r>
            <a:endParaRPr>
              <a:latin typeface="Ubuntu"/>
              <a:ea typeface="Ubuntu"/>
              <a:cs typeface="Ubuntu"/>
              <a:sym typeface="Ubuntu"/>
            </a:endParaRPr>
          </a:p>
        </p:txBody>
      </p:sp>
      <p:cxnSp>
        <p:nvCxnSpPr>
          <p:cNvPr id="1776" name="Google Shape;1776;p92"/>
          <p:cNvCxnSpPr/>
          <p:nvPr/>
        </p:nvCxnSpPr>
        <p:spPr>
          <a:xfrm flipH="1" rot="10800000">
            <a:off x="484238"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77" name="Google Shape;1777;p92"/>
          <p:cNvCxnSpPr/>
          <p:nvPr/>
        </p:nvCxnSpPr>
        <p:spPr>
          <a:xfrm flipH="1" rot="10800000">
            <a:off x="2125813"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78" name="Google Shape;1778;p92"/>
          <p:cNvCxnSpPr/>
          <p:nvPr/>
        </p:nvCxnSpPr>
        <p:spPr>
          <a:xfrm flipH="1" rot="10800000">
            <a:off x="3752388" y="1454700"/>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79" name="Google Shape;1779;p92"/>
          <p:cNvCxnSpPr/>
          <p:nvPr/>
        </p:nvCxnSpPr>
        <p:spPr>
          <a:xfrm flipH="1" rot="10800000">
            <a:off x="5325163"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80" name="Google Shape;1780;p92"/>
          <p:cNvCxnSpPr/>
          <p:nvPr/>
        </p:nvCxnSpPr>
        <p:spPr>
          <a:xfrm flipH="1" rot="10800000">
            <a:off x="6897938"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781" name="Google Shape;1781;p92"/>
          <p:cNvCxnSpPr/>
          <p:nvPr/>
        </p:nvCxnSpPr>
        <p:spPr>
          <a:xfrm flipH="1">
            <a:off x="5261750" y="190645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782" name="Google Shape;1782;p92"/>
          <p:cNvCxnSpPr/>
          <p:nvPr/>
        </p:nvCxnSpPr>
        <p:spPr>
          <a:xfrm flipH="1">
            <a:off x="6834525"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783" name="Google Shape;1783;p92"/>
          <p:cNvCxnSpPr/>
          <p:nvPr/>
        </p:nvCxnSpPr>
        <p:spPr>
          <a:xfrm flipH="1">
            <a:off x="3693788"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784" name="Google Shape;1784;p92"/>
          <p:cNvCxnSpPr/>
          <p:nvPr/>
        </p:nvCxnSpPr>
        <p:spPr>
          <a:xfrm flipH="1">
            <a:off x="2128513" y="18963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785" name="Google Shape;1785;p92"/>
          <p:cNvCxnSpPr/>
          <p:nvPr/>
        </p:nvCxnSpPr>
        <p:spPr>
          <a:xfrm flipH="1">
            <a:off x="486938" y="1896300"/>
            <a:ext cx="312600" cy="8100"/>
          </a:xfrm>
          <a:prstGeom prst="straightConnector1">
            <a:avLst/>
          </a:prstGeom>
          <a:noFill/>
          <a:ln cap="flat" cmpd="sng" w="28575">
            <a:solidFill>
              <a:schemeClr val="dk2"/>
            </a:solidFill>
            <a:prstDash val="solid"/>
            <a:round/>
            <a:headEnd len="med" w="med" type="none"/>
            <a:tailEnd len="med" w="med" type="triangle"/>
          </a:ln>
        </p:spPr>
      </p:cxnSp>
      <p:sp>
        <p:nvSpPr>
          <p:cNvPr id="1786" name="Google Shape;1786;p92"/>
          <p:cNvSpPr/>
          <p:nvPr/>
        </p:nvSpPr>
        <p:spPr>
          <a:xfrm>
            <a:off x="2463202" y="3621000"/>
            <a:ext cx="28965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dct, dwt, intra-prediction, inter-prediction, motion estimation / compensation</a:t>
            </a:r>
            <a:endParaRPr>
              <a:solidFill>
                <a:srgbClr val="F3F3F3"/>
              </a:solidFill>
              <a:latin typeface="Ubuntu"/>
              <a:ea typeface="Ubuntu"/>
              <a:cs typeface="Ubuntu"/>
              <a:sym typeface="Ubuntu"/>
            </a:endParaRPr>
          </a:p>
        </p:txBody>
      </p:sp>
      <p:sp>
        <p:nvSpPr>
          <p:cNvPr id="1787" name="Google Shape;1787;p92"/>
          <p:cNvSpPr/>
          <p:nvPr/>
        </p:nvSpPr>
        <p:spPr>
          <a:xfrm>
            <a:off x="5542700"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linear, logarithm</a:t>
            </a:r>
            <a:endParaRPr>
              <a:solidFill>
                <a:srgbClr val="F3F3F3"/>
              </a:solidFill>
              <a:latin typeface="Ubuntu"/>
              <a:ea typeface="Ubuntu"/>
              <a:cs typeface="Ubuntu"/>
              <a:sym typeface="Ubuntu"/>
            </a:endParaRPr>
          </a:p>
        </p:txBody>
      </p:sp>
      <p:sp>
        <p:nvSpPr>
          <p:cNvPr id="1788" name="Google Shape;1788;p92"/>
          <p:cNvSpPr/>
          <p:nvPr/>
        </p:nvSpPr>
        <p:spPr>
          <a:xfrm>
            <a:off x="7181525"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huffman, lzw ...</a:t>
            </a:r>
            <a:endParaRPr>
              <a:solidFill>
                <a:srgbClr val="F3F3F3"/>
              </a:solidFill>
              <a:latin typeface="Ubuntu"/>
              <a:ea typeface="Ubuntu"/>
              <a:cs typeface="Ubuntu"/>
              <a:sym typeface="Ubuntu"/>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
            </a:r>
            <a:endParaRPr/>
          </a:p>
        </p:txBody>
      </p:sp>
      <p:sp>
        <p:nvSpPr>
          <p:cNvPr id="1794" name="Google Shape;1794;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Ubuntu Condensed"/>
              <a:ea typeface="Ubuntu Condensed"/>
              <a:cs typeface="Ubuntu Condensed"/>
              <a:sym typeface="Ubuntu Condensed"/>
            </a:endParaRPr>
          </a:p>
          <a:p>
            <a:pPr indent="0" lvl="0" marL="0" rtl="0" algn="l">
              <a:spcBef>
                <a:spcPts val="1600"/>
              </a:spcBef>
              <a:spcAft>
                <a:spcPts val="0"/>
              </a:spcAft>
              <a:buNone/>
            </a:pPr>
            <a:r>
              <a:rPr b="1" lang="en" sz="2400">
                <a:latin typeface="Ubuntu Condensed"/>
                <a:ea typeface="Ubuntu Condensed"/>
                <a:cs typeface="Ubuntu Condensed"/>
                <a:sym typeface="Ubuntu Condensed"/>
              </a:rPr>
              <a:t>Double</a:t>
            </a:r>
            <a:r>
              <a:rPr lang="en" sz="2400">
                <a:latin typeface="Ubuntu Condensed"/>
                <a:ea typeface="Ubuntu Condensed"/>
                <a:cs typeface="Ubuntu Condensed"/>
                <a:sym typeface="Ubuntu Condensed"/>
              </a:rPr>
              <a:t>   [3]  f(x): x + x   =&gt;  [   6]</a:t>
            </a:r>
            <a:endParaRPr sz="2400">
              <a:latin typeface="Ubuntu Condensed"/>
              <a:ea typeface="Ubuntu Condensed"/>
              <a:cs typeface="Ubuntu Condensed"/>
              <a:sym typeface="Ubuntu Condensed"/>
            </a:endParaRPr>
          </a:p>
          <a:p>
            <a:pPr indent="0" lvl="0" marL="0" rtl="0" algn="l">
              <a:spcBef>
                <a:spcPts val="1600"/>
              </a:spcBef>
              <a:spcAft>
                <a:spcPts val="0"/>
              </a:spcAft>
              <a:buNone/>
            </a:pPr>
            <a:r>
              <a:rPr b="1" lang="en" sz="2400">
                <a:latin typeface="Ubuntu Condensed"/>
                <a:ea typeface="Ubuntu Condensed"/>
                <a:cs typeface="Ubuntu Condensed"/>
                <a:sym typeface="Ubuntu Condensed"/>
              </a:rPr>
              <a:t>Plus10</a:t>
            </a:r>
            <a:r>
              <a:rPr lang="en" sz="2400">
                <a:latin typeface="Ubuntu Condensed"/>
                <a:ea typeface="Ubuntu Condensed"/>
                <a:cs typeface="Ubuntu Condensed"/>
                <a:sym typeface="Ubuntu Condensed"/>
              </a:rPr>
              <a:t>    [3]  f(x): x + 10 =&gt;  [ 13]</a:t>
            </a:r>
            <a:endParaRPr sz="2400">
              <a:latin typeface="Ubuntu Condensed"/>
              <a:ea typeface="Ubuntu Condensed"/>
              <a:cs typeface="Ubuntu Condensed"/>
              <a:sym typeface="Ubuntu Condensed"/>
            </a:endParaRPr>
          </a:p>
          <a:p>
            <a:pPr indent="0" lvl="0" marL="0" rtl="0" algn="l">
              <a:spcBef>
                <a:spcPts val="1600"/>
              </a:spcBef>
              <a:spcAft>
                <a:spcPts val="1600"/>
              </a:spcAft>
              <a:buClr>
                <a:schemeClr val="dk1"/>
              </a:buClr>
              <a:buSzPts val="1100"/>
              <a:buFont typeface="Arial"/>
              <a:buNone/>
            </a:pPr>
            <a:r>
              <a:rPr b="1" lang="en" sz="2400">
                <a:latin typeface="Ubuntu Condensed"/>
                <a:ea typeface="Ubuntu Condensed"/>
                <a:cs typeface="Ubuntu Condensed"/>
                <a:sym typeface="Ubuntu Condensed"/>
              </a:rPr>
              <a:t>Divide2  </a:t>
            </a:r>
            <a:r>
              <a:rPr lang="en" sz="2400">
                <a:latin typeface="Ubuntu Condensed"/>
                <a:ea typeface="Ubuntu Condensed"/>
                <a:cs typeface="Ubuntu Condensed"/>
                <a:sym typeface="Ubuntu Condensed"/>
              </a:rPr>
              <a:t>[3]  f(x): x / 2    =&gt;  [1.5]</a:t>
            </a:r>
            <a:endParaRPr sz="2400">
              <a:latin typeface="Ubuntu Condensed"/>
              <a:ea typeface="Ubuntu Condensed"/>
              <a:cs typeface="Ubuntu Condensed"/>
              <a:sym typeface="Ubuntu Condense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 (DCT)</a:t>
            </a:r>
            <a:endParaRPr/>
          </a:p>
        </p:txBody>
      </p:sp>
      <p:pic>
        <p:nvPicPr>
          <p:cNvPr descr="dctfrequ.jpg" id="1800" name="Google Shape;1800;p94"/>
          <p:cNvPicPr preferRelativeResize="0"/>
          <p:nvPr/>
        </p:nvPicPr>
        <p:blipFill>
          <a:blip r:embed="rId3">
            <a:alphaModFix/>
          </a:blip>
          <a:stretch>
            <a:fillRect/>
          </a:stretch>
        </p:blipFill>
        <p:spPr>
          <a:xfrm>
            <a:off x="496962" y="1677400"/>
            <a:ext cx="3888475" cy="1788688"/>
          </a:xfrm>
          <a:prstGeom prst="rect">
            <a:avLst/>
          </a:prstGeom>
          <a:noFill/>
          <a:ln>
            <a:noFill/>
          </a:ln>
        </p:spPr>
      </p:pic>
      <p:pic>
        <p:nvPicPr>
          <p:cNvPr descr="dctquant.jpg" id="1801" name="Google Shape;1801;p94"/>
          <p:cNvPicPr preferRelativeResize="0"/>
          <p:nvPr/>
        </p:nvPicPr>
        <p:blipFill>
          <a:blip r:embed="rId4">
            <a:alphaModFix/>
          </a:blip>
          <a:stretch>
            <a:fillRect/>
          </a:stretch>
        </p:blipFill>
        <p:spPr>
          <a:xfrm>
            <a:off x="4758563" y="1677392"/>
            <a:ext cx="3888475" cy="1775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1"/>
                                        </p:tgtEl>
                                        <p:attrNameLst>
                                          <p:attrName>style.visibility</p:attrName>
                                        </p:attrNameLst>
                                      </p:cBhvr>
                                      <p:to>
                                        <p:strVal val="visible"/>
                                      </p:to>
                                    </p:set>
                                    <p:animEffect filter="fade" transition="in">
                                      <p:cBhvr>
                                        <p:cTn dur="600"/>
                                        <p:tgtEl>
                                          <p:spTgt spid="1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pic>
        <p:nvPicPr>
          <p:cNvPr descr="applicat.jpg" id="1806" name="Google Shape;1806;p95"/>
          <p:cNvPicPr preferRelativeResize="0"/>
          <p:nvPr/>
        </p:nvPicPr>
        <p:blipFill>
          <a:blip r:embed="rId3">
            <a:alphaModFix/>
          </a:blip>
          <a:stretch>
            <a:fillRect/>
          </a:stretch>
        </p:blipFill>
        <p:spPr>
          <a:xfrm>
            <a:off x="2894312" y="0"/>
            <a:ext cx="3355370" cy="4731100"/>
          </a:xfrm>
          <a:prstGeom prst="rect">
            <a:avLst/>
          </a:prstGeom>
          <a:noFill/>
          <a:ln>
            <a:noFill/>
          </a:ln>
        </p:spPr>
      </p:pic>
      <p:sp>
        <p:nvSpPr>
          <p:cNvPr id="1807" name="Google Shape;1807;p95"/>
          <p:cNvSpPr txBox="1"/>
          <p:nvPr/>
        </p:nvSpPr>
        <p:spPr>
          <a:xfrm>
            <a:off x="0" y="4731100"/>
            <a:ext cx="9144000" cy="41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https://www.iem.thm.de/telekom-labor/zinke/mk/mpeg2beg/whatisit.htm</a:t>
            </a:r>
            <a:endParaRPr sz="12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 (DCT[123], DWT, KLT, FFT, lapped…)</a:t>
            </a:r>
            <a:endParaRPr/>
          </a:p>
        </p:txBody>
      </p:sp>
      <p:pic>
        <p:nvPicPr>
          <p:cNvPr descr="take_DCT" id="1813" name="Google Shape;1813;p96"/>
          <p:cNvPicPr preferRelativeResize="0"/>
          <p:nvPr/>
        </p:nvPicPr>
        <p:blipFill>
          <a:blip r:embed="rId3">
            <a:alphaModFix/>
          </a:blip>
          <a:stretch>
            <a:fillRect/>
          </a:stretch>
        </p:blipFill>
        <p:spPr>
          <a:xfrm>
            <a:off x="2317000" y="1355250"/>
            <a:ext cx="4510000" cy="35620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a:t>
            </a:r>
            <a:endParaRPr/>
          </a:p>
        </p:txBody>
      </p:sp>
      <p:sp>
        <p:nvSpPr>
          <p:cNvPr id="1819" name="Google Shape;1819;p97"/>
          <p:cNvSpPr/>
          <p:nvPr/>
        </p:nvSpPr>
        <p:spPr>
          <a:xfrm>
            <a:off x="802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picture partitioning</a:t>
            </a:r>
            <a:endParaRPr>
              <a:latin typeface="Ubuntu"/>
              <a:ea typeface="Ubuntu"/>
              <a:cs typeface="Ubuntu"/>
              <a:sym typeface="Ubuntu"/>
            </a:endParaRPr>
          </a:p>
        </p:txBody>
      </p:sp>
      <p:sp>
        <p:nvSpPr>
          <p:cNvPr id="1820" name="Google Shape;1820;p97"/>
          <p:cNvSpPr/>
          <p:nvPr/>
        </p:nvSpPr>
        <p:spPr>
          <a:xfrm>
            <a:off x="242878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predictions</a:t>
            </a:r>
            <a:endParaRPr>
              <a:latin typeface="Ubuntu"/>
              <a:ea typeface="Ubuntu"/>
              <a:cs typeface="Ubuntu"/>
              <a:sym typeface="Ubuntu"/>
            </a:endParaRPr>
          </a:p>
        </p:txBody>
      </p:sp>
      <p:sp>
        <p:nvSpPr>
          <p:cNvPr id="1821" name="Google Shape;1821;p97"/>
          <p:cNvSpPr/>
          <p:nvPr/>
        </p:nvSpPr>
        <p:spPr>
          <a:xfrm>
            <a:off x="400156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transform</a:t>
            </a:r>
            <a:endParaRPr>
              <a:latin typeface="Ubuntu"/>
              <a:ea typeface="Ubuntu"/>
              <a:cs typeface="Ubuntu"/>
              <a:sym typeface="Ubuntu"/>
            </a:endParaRPr>
          </a:p>
        </p:txBody>
      </p:sp>
      <p:sp>
        <p:nvSpPr>
          <p:cNvPr id="1822" name="Google Shape;1822;p97"/>
          <p:cNvSpPr/>
          <p:nvPr/>
        </p:nvSpPr>
        <p:spPr>
          <a:xfrm>
            <a:off x="5574338" y="1186500"/>
            <a:ext cx="1323600" cy="90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quantization</a:t>
            </a:r>
            <a:endParaRPr>
              <a:latin typeface="Ubuntu"/>
              <a:ea typeface="Ubuntu"/>
              <a:cs typeface="Ubuntu"/>
              <a:sym typeface="Ubuntu"/>
            </a:endParaRPr>
          </a:p>
        </p:txBody>
      </p:sp>
      <p:sp>
        <p:nvSpPr>
          <p:cNvPr id="1823" name="Google Shape;1823;p97"/>
          <p:cNvSpPr/>
          <p:nvPr/>
        </p:nvSpPr>
        <p:spPr>
          <a:xfrm>
            <a:off x="7147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coding</a:t>
            </a:r>
            <a:endParaRPr>
              <a:latin typeface="Ubuntu"/>
              <a:ea typeface="Ubuntu"/>
              <a:cs typeface="Ubuntu"/>
              <a:sym typeface="Ubuntu"/>
            </a:endParaRPr>
          </a:p>
        </p:txBody>
      </p:sp>
      <p:sp>
        <p:nvSpPr>
          <p:cNvPr id="1824" name="Google Shape;1824;p97"/>
          <p:cNvSpPr/>
          <p:nvPr/>
        </p:nvSpPr>
        <p:spPr>
          <a:xfrm>
            <a:off x="2397089" y="2478650"/>
            <a:ext cx="28965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redundancy removal</a:t>
            </a:r>
            <a:endParaRPr>
              <a:latin typeface="Ubuntu"/>
              <a:ea typeface="Ubuntu"/>
              <a:cs typeface="Ubuntu"/>
              <a:sym typeface="Ubuntu"/>
            </a:endParaRPr>
          </a:p>
        </p:txBody>
      </p:sp>
      <p:sp>
        <p:nvSpPr>
          <p:cNvPr id="1825" name="Google Shape;1825;p97"/>
          <p:cNvSpPr/>
          <p:nvPr/>
        </p:nvSpPr>
        <p:spPr>
          <a:xfrm>
            <a:off x="5542700"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reduction</a:t>
            </a:r>
            <a:endParaRPr>
              <a:latin typeface="Ubuntu"/>
              <a:ea typeface="Ubuntu"/>
              <a:cs typeface="Ubuntu"/>
              <a:sym typeface="Ubuntu"/>
            </a:endParaRPr>
          </a:p>
        </p:txBody>
      </p:sp>
      <p:sp>
        <p:nvSpPr>
          <p:cNvPr id="1826" name="Google Shape;1826;p97"/>
          <p:cNvSpPr/>
          <p:nvPr/>
        </p:nvSpPr>
        <p:spPr>
          <a:xfrm>
            <a:off x="7115388"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lossless compression</a:t>
            </a:r>
            <a:endParaRPr>
              <a:latin typeface="Ubuntu"/>
              <a:ea typeface="Ubuntu"/>
              <a:cs typeface="Ubuntu"/>
              <a:sym typeface="Ubuntu"/>
            </a:endParaRPr>
          </a:p>
        </p:txBody>
      </p:sp>
      <p:cxnSp>
        <p:nvCxnSpPr>
          <p:cNvPr id="1827" name="Google Shape;1827;p97"/>
          <p:cNvCxnSpPr/>
          <p:nvPr/>
        </p:nvCxnSpPr>
        <p:spPr>
          <a:xfrm flipH="1" rot="10800000">
            <a:off x="484238"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28" name="Google Shape;1828;p97"/>
          <p:cNvCxnSpPr/>
          <p:nvPr/>
        </p:nvCxnSpPr>
        <p:spPr>
          <a:xfrm flipH="1" rot="10800000">
            <a:off x="2125813"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29" name="Google Shape;1829;p97"/>
          <p:cNvCxnSpPr/>
          <p:nvPr/>
        </p:nvCxnSpPr>
        <p:spPr>
          <a:xfrm flipH="1" rot="10800000">
            <a:off x="3752388" y="1454700"/>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30" name="Google Shape;1830;p97"/>
          <p:cNvCxnSpPr/>
          <p:nvPr/>
        </p:nvCxnSpPr>
        <p:spPr>
          <a:xfrm flipH="1" rot="10800000">
            <a:off x="5325163"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31" name="Google Shape;1831;p97"/>
          <p:cNvCxnSpPr/>
          <p:nvPr/>
        </p:nvCxnSpPr>
        <p:spPr>
          <a:xfrm flipH="1" rot="10800000">
            <a:off x="6897938"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32" name="Google Shape;1832;p97"/>
          <p:cNvCxnSpPr/>
          <p:nvPr/>
        </p:nvCxnSpPr>
        <p:spPr>
          <a:xfrm flipH="1">
            <a:off x="5261750" y="190645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833" name="Google Shape;1833;p97"/>
          <p:cNvCxnSpPr/>
          <p:nvPr/>
        </p:nvCxnSpPr>
        <p:spPr>
          <a:xfrm flipH="1">
            <a:off x="6834525"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834" name="Google Shape;1834;p97"/>
          <p:cNvCxnSpPr/>
          <p:nvPr/>
        </p:nvCxnSpPr>
        <p:spPr>
          <a:xfrm flipH="1">
            <a:off x="3693788"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835" name="Google Shape;1835;p97"/>
          <p:cNvCxnSpPr/>
          <p:nvPr/>
        </p:nvCxnSpPr>
        <p:spPr>
          <a:xfrm flipH="1">
            <a:off x="2128513" y="18963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836" name="Google Shape;1836;p97"/>
          <p:cNvCxnSpPr/>
          <p:nvPr/>
        </p:nvCxnSpPr>
        <p:spPr>
          <a:xfrm flipH="1">
            <a:off x="486938" y="1896300"/>
            <a:ext cx="312600" cy="8100"/>
          </a:xfrm>
          <a:prstGeom prst="straightConnector1">
            <a:avLst/>
          </a:prstGeom>
          <a:noFill/>
          <a:ln cap="flat" cmpd="sng" w="28575">
            <a:solidFill>
              <a:schemeClr val="dk2"/>
            </a:solidFill>
            <a:prstDash val="solid"/>
            <a:round/>
            <a:headEnd len="med" w="med" type="none"/>
            <a:tailEnd len="med" w="med" type="triangle"/>
          </a:ln>
        </p:spPr>
      </p:cxnSp>
      <p:sp>
        <p:nvSpPr>
          <p:cNvPr id="1837" name="Google Shape;1837;p97"/>
          <p:cNvSpPr/>
          <p:nvPr/>
        </p:nvSpPr>
        <p:spPr>
          <a:xfrm>
            <a:off x="2463202" y="3621000"/>
            <a:ext cx="28965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dct, dwt, intra-prediction, inter-prediction, motion estimation / compensation</a:t>
            </a:r>
            <a:endParaRPr>
              <a:solidFill>
                <a:srgbClr val="F3F3F3"/>
              </a:solidFill>
              <a:latin typeface="Ubuntu"/>
              <a:ea typeface="Ubuntu"/>
              <a:cs typeface="Ubuntu"/>
              <a:sym typeface="Ubuntu"/>
            </a:endParaRPr>
          </a:p>
        </p:txBody>
      </p:sp>
      <p:sp>
        <p:nvSpPr>
          <p:cNvPr id="1838" name="Google Shape;1838;p97"/>
          <p:cNvSpPr/>
          <p:nvPr/>
        </p:nvSpPr>
        <p:spPr>
          <a:xfrm>
            <a:off x="5542700"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linear, logarithm</a:t>
            </a:r>
            <a:endParaRPr>
              <a:solidFill>
                <a:srgbClr val="F3F3F3"/>
              </a:solidFill>
              <a:latin typeface="Ubuntu"/>
              <a:ea typeface="Ubuntu"/>
              <a:cs typeface="Ubuntu"/>
              <a:sym typeface="Ubuntu"/>
            </a:endParaRPr>
          </a:p>
        </p:txBody>
      </p:sp>
      <p:sp>
        <p:nvSpPr>
          <p:cNvPr id="1839" name="Google Shape;1839;p97"/>
          <p:cNvSpPr/>
          <p:nvPr/>
        </p:nvSpPr>
        <p:spPr>
          <a:xfrm>
            <a:off x="7181525"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huffman, lzw ...</a:t>
            </a:r>
            <a:endParaRPr>
              <a:solidFill>
                <a:srgbClr val="F3F3F3"/>
              </a:solidFill>
              <a:latin typeface="Ubuntu"/>
              <a:ea typeface="Ubuntu"/>
              <a:cs typeface="Ubuntu"/>
              <a:sym typeface="Ubuntu"/>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Quantization over</a:t>
            </a:r>
            <a:r>
              <a:rPr lang="en"/>
              <a:t> DCT (uniform, linear, logarithm)</a:t>
            </a:r>
            <a:endParaRPr/>
          </a:p>
        </p:txBody>
      </p:sp>
      <p:graphicFrame>
        <p:nvGraphicFramePr>
          <p:cNvPr id="1845" name="Google Shape;1845;p98"/>
          <p:cNvGraphicFramePr/>
          <p:nvPr/>
        </p:nvGraphicFramePr>
        <p:xfrm>
          <a:off x="608175" y="1142875"/>
          <a:ext cx="3000000" cy="3000000"/>
        </p:xfrm>
        <a:graphic>
          <a:graphicData uri="http://schemas.openxmlformats.org/drawingml/2006/table">
            <a:tbl>
              <a:tblPr>
                <a:noFill/>
                <a:tableStyleId>{F5BBB467-2E66-49A4-B273-99DB0CE12A95}</a:tableStyleId>
              </a:tblPr>
              <a:tblGrid>
                <a:gridCol w="579025"/>
                <a:gridCol w="579025"/>
                <a:gridCol w="579025"/>
                <a:gridCol w="579025"/>
              </a:tblGrid>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120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40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1</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45</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3</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-5</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1</a:t>
                      </a:r>
                      <a:endParaRPr>
                        <a:latin typeface="Ubuntu Condensed"/>
                        <a:ea typeface="Ubuntu Condensed"/>
                        <a:cs typeface="Ubuntu Condensed"/>
                        <a:sym typeface="Ubuntu Condensed"/>
                      </a:endParaRPr>
                    </a:p>
                  </a:txBody>
                  <a:tcPr marT="91425" marB="91425" marR="91425" marL="91425"/>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-2</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r>
            </a:tbl>
          </a:graphicData>
        </a:graphic>
      </p:graphicFrame>
      <p:sp>
        <p:nvSpPr>
          <p:cNvPr id="1846" name="Google Shape;1846;p98"/>
          <p:cNvSpPr/>
          <p:nvPr/>
        </p:nvSpPr>
        <p:spPr>
          <a:xfrm>
            <a:off x="3099000" y="1669375"/>
            <a:ext cx="430500" cy="516600"/>
          </a:xfrm>
          <a:prstGeom prst="mathDivide">
            <a:avLst>
              <a:gd fmla="val 23520" name="adj1"/>
              <a:gd fmla="val 5880" name="adj2"/>
              <a:gd fmla="val 11760" name="adj3"/>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8"/>
          <p:cNvSpPr txBox="1"/>
          <p:nvPr/>
        </p:nvSpPr>
        <p:spPr>
          <a:xfrm>
            <a:off x="3529500" y="1696375"/>
            <a:ext cx="14307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Qstep (10)</a:t>
            </a:r>
            <a:endParaRPr sz="1800">
              <a:latin typeface="Ubuntu"/>
              <a:ea typeface="Ubuntu"/>
              <a:cs typeface="Ubuntu"/>
              <a:sym typeface="Ubuntu"/>
            </a:endParaRPr>
          </a:p>
        </p:txBody>
      </p:sp>
      <p:cxnSp>
        <p:nvCxnSpPr>
          <p:cNvPr id="1848" name="Google Shape;1848;p98"/>
          <p:cNvCxnSpPr/>
          <p:nvPr/>
        </p:nvCxnSpPr>
        <p:spPr>
          <a:xfrm>
            <a:off x="4960200" y="1986925"/>
            <a:ext cx="294900" cy="0"/>
          </a:xfrm>
          <a:prstGeom prst="straightConnector1">
            <a:avLst/>
          </a:prstGeom>
          <a:noFill/>
          <a:ln cap="flat" cmpd="sng" w="38100">
            <a:solidFill>
              <a:schemeClr val="dk2"/>
            </a:solidFill>
            <a:prstDash val="solid"/>
            <a:round/>
            <a:headEnd len="med" w="med" type="none"/>
            <a:tailEnd len="med" w="med" type="none"/>
          </a:ln>
        </p:spPr>
      </p:cxnSp>
      <p:cxnSp>
        <p:nvCxnSpPr>
          <p:cNvPr id="1849" name="Google Shape;1849;p98"/>
          <p:cNvCxnSpPr/>
          <p:nvPr/>
        </p:nvCxnSpPr>
        <p:spPr>
          <a:xfrm>
            <a:off x="4960200" y="1868400"/>
            <a:ext cx="294900" cy="0"/>
          </a:xfrm>
          <a:prstGeom prst="straightConnector1">
            <a:avLst/>
          </a:prstGeom>
          <a:noFill/>
          <a:ln cap="flat" cmpd="sng" w="38100">
            <a:solidFill>
              <a:schemeClr val="dk2"/>
            </a:solidFill>
            <a:prstDash val="solid"/>
            <a:round/>
            <a:headEnd len="med" w="med" type="none"/>
            <a:tailEnd len="med" w="med" type="none"/>
          </a:ln>
        </p:spPr>
      </p:cxnSp>
      <p:graphicFrame>
        <p:nvGraphicFramePr>
          <p:cNvPr id="1850" name="Google Shape;1850;p98"/>
          <p:cNvGraphicFramePr/>
          <p:nvPr/>
        </p:nvGraphicFramePr>
        <p:xfrm>
          <a:off x="5546775" y="1142875"/>
          <a:ext cx="3000000" cy="3000000"/>
        </p:xfrm>
        <a:graphic>
          <a:graphicData uri="http://schemas.openxmlformats.org/drawingml/2006/table">
            <a:tbl>
              <a:tblPr>
                <a:noFill/>
                <a:tableStyleId>{F5BBB467-2E66-49A4-B273-99DB0CE12A95}</a:tableStyleId>
              </a:tblPr>
              <a:tblGrid>
                <a:gridCol w="579025"/>
                <a:gridCol w="579025"/>
                <a:gridCol w="579025"/>
                <a:gridCol w="579025"/>
              </a:tblGrid>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12</a:t>
                      </a:r>
                      <a:endParaRPr>
                        <a:latin typeface="Ubuntu Condensed"/>
                        <a:ea typeface="Ubuntu Condensed"/>
                        <a:cs typeface="Ubuntu Condensed"/>
                        <a:sym typeface="Ubuntu Condensed"/>
                      </a:endParaRPr>
                    </a:p>
                  </a:txBody>
                  <a:tcPr marT="91425" marB="91425" marR="91425" marL="91425">
                    <a:solidFill>
                      <a:schemeClr val="accent4"/>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4</a:t>
                      </a:r>
                      <a:endParaRPr>
                        <a:latin typeface="Ubuntu Condensed"/>
                        <a:ea typeface="Ubuntu Condensed"/>
                        <a:cs typeface="Ubuntu Condensed"/>
                        <a:sym typeface="Ubuntu Condensed"/>
                      </a:endParaRPr>
                    </a:p>
                  </a:txBody>
                  <a:tcPr marT="91425" marB="91425" marR="91425" marL="91425">
                    <a:solidFill>
                      <a:schemeClr val="accent4"/>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4</a:t>
                      </a:r>
                      <a:endParaRPr>
                        <a:latin typeface="Ubuntu Condensed"/>
                        <a:ea typeface="Ubuntu Condensed"/>
                        <a:cs typeface="Ubuntu Condensed"/>
                        <a:sym typeface="Ubuntu Condensed"/>
                      </a:endParaRPr>
                    </a:p>
                  </a:txBody>
                  <a:tcPr marT="91425" marB="91425" marR="91425" marL="91425">
                    <a:solidFill>
                      <a:schemeClr val="accent4"/>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r>
            </a:tbl>
          </a:graphicData>
        </a:graphic>
      </p:graphicFrame>
      <p:graphicFrame>
        <p:nvGraphicFramePr>
          <p:cNvPr id="1851" name="Google Shape;1851;p98"/>
          <p:cNvGraphicFramePr/>
          <p:nvPr/>
        </p:nvGraphicFramePr>
        <p:xfrm>
          <a:off x="5546775" y="3171525"/>
          <a:ext cx="3000000" cy="3000000"/>
        </p:xfrm>
        <a:graphic>
          <a:graphicData uri="http://schemas.openxmlformats.org/drawingml/2006/table">
            <a:tbl>
              <a:tblPr>
                <a:noFill/>
                <a:tableStyleId>{F5BBB467-2E66-49A4-B273-99DB0CE12A95}</a:tableStyleId>
              </a:tblPr>
              <a:tblGrid>
                <a:gridCol w="579025"/>
                <a:gridCol w="579025"/>
                <a:gridCol w="579025"/>
                <a:gridCol w="579025"/>
              </a:tblGrid>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120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40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40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tc>
              </a:tr>
            </a:tbl>
          </a:graphicData>
        </a:graphic>
      </p:graphicFrame>
      <p:sp>
        <p:nvSpPr>
          <p:cNvPr id="1852" name="Google Shape;1852;p98"/>
          <p:cNvSpPr txBox="1"/>
          <p:nvPr/>
        </p:nvSpPr>
        <p:spPr>
          <a:xfrm>
            <a:off x="3538825" y="3665775"/>
            <a:ext cx="14307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Qstep (10)</a:t>
            </a:r>
            <a:endParaRPr sz="1800">
              <a:latin typeface="Ubuntu"/>
              <a:ea typeface="Ubuntu"/>
              <a:cs typeface="Ubuntu"/>
              <a:sym typeface="Ubuntu"/>
            </a:endParaRPr>
          </a:p>
        </p:txBody>
      </p:sp>
      <p:cxnSp>
        <p:nvCxnSpPr>
          <p:cNvPr id="1853" name="Google Shape;1853;p98"/>
          <p:cNvCxnSpPr/>
          <p:nvPr/>
        </p:nvCxnSpPr>
        <p:spPr>
          <a:xfrm>
            <a:off x="4969525" y="3956325"/>
            <a:ext cx="294900" cy="0"/>
          </a:xfrm>
          <a:prstGeom prst="straightConnector1">
            <a:avLst/>
          </a:prstGeom>
          <a:noFill/>
          <a:ln cap="flat" cmpd="sng" w="38100">
            <a:solidFill>
              <a:schemeClr val="dk2"/>
            </a:solidFill>
            <a:prstDash val="solid"/>
            <a:round/>
            <a:headEnd len="med" w="med" type="none"/>
            <a:tailEnd len="med" w="med" type="none"/>
          </a:ln>
        </p:spPr>
      </p:cxnSp>
      <p:cxnSp>
        <p:nvCxnSpPr>
          <p:cNvPr id="1854" name="Google Shape;1854;p98"/>
          <p:cNvCxnSpPr/>
          <p:nvPr/>
        </p:nvCxnSpPr>
        <p:spPr>
          <a:xfrm>
            <a:off x="4969525" y="3837800"/>
            <a:ext cx="294900" cy="0"/>
          </a:xfrm>
          <a:prstGeom prst="straightConnector1">
            <a:avLst/>
          </a:prstGeom>
          <a:noFill/>
          <a:ln cap="flat" cmpd="sng" w="38100">
            <a:solidFill>
              <a:schemeClr val="dk2"/>
            </a:solidFill>
            <a:prstDash val="solid"/>
            <a:round/>
            <a:headEnd len="med" w="med" type="none"/>
            <a:tailEnd len="med" w="med" type="none"/>
          </a:ln>
        </p:spPr>
      </p:cxnSp>
      <p:graphicFrame>
        <p:nvGraphicFramePr>
          <p:cNvPr id="1855" name="Google Shape;1855;p98"/>
          <p:cNvGraphicFramePr/>
          <p:nvPr/>
        </p:nvGraphicFramePr>
        <p:xfrm>
          <a:off x="608175" y="3171525"/>
          <a:ext cx="3000000" cy="3000000"/>
        </p:xfrm>
        <a:graphic>
          <a:graphicData uri="http://schemas.openxmlformats.org/drawingml/2006/table">
            <a:tbl>
              <a:tblPr>
                <a:noFill/>
                <a:tableStyleId>{F5BBB467-2E66-49A4-B273-99DB0CE12A95}</a:tableStyleId>
              </a:tblPr>
              <a:tblGrid>
                <a:gridCol w="579025"/>
                <a:gridCol w="579025"/>
                <a:gridCol w="579025"/>
                <a:gridCol w="579025"/>
              </a:tblGrid>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12</a:t>
                      </a:r>
                      <a:endParaRPr>
                        <a:latin typeface="Ubuntu Condensed"/>
                        <a:ea typeface="Ubuntu Condensed"/>
                        <a:cs typeface="Ubuntu Condensed"/>
                        <a:sym typeface="Ubuntu Condensed"/>
                      </a:endParaRPr>
                    </a:p>
                  </a:txBody>
                  <a:tcPr marT="91425" marB="91425" marR="91425" marL="91425">
                    <a:solidFill>
                      <a:schemeClr val="accent4"/>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4</a:t>
                      </a:r>
                      <a:endParaRPr>
                        <a:latin typeface="Ubuntu Condensed"/>
                        <a:ea typeface="Ubuntu Condensed"/>
                        <a:cs typeface="Ubuntu Condensed"/>
                        <a:sym typeface="Ubuntu Condensed"/>
                      </a:endParaRPr>
                    </a:p>
                  </a:txBody>
                  <a:tcPr marT="91425" marB="91425" marR="91425" marL="91425">
                    <a:solidFill>
                      <a:schemeClr val="accent4"/>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5</a:t>
                      </a:r>
                      <a:endParaRPr>
                        <a:latin typeface="Ubuntu Condensed"/>
                        <a:ea typeface="Ubuntu Condensed"/>
                        <a:cs typeface="Ubuntu Condensed"/>
                        <a:sym typeface="Ubuntu Condensed"/>
                      </a:endParaRPr>
                    </a:p>
                  </a:txBody>
                  <a:tcPr marT="91425" marB="91425" marR="91425" marL="91425">
                    <a:solidFill>
                      <a:schemeClr val="accent4"/>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r>
              <a:tr h="360825">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c>
                  <a:txBody>
                    <a:bodyPr/>
                    <a:lstStyle/>
                    <a:p>
                      <a:pPr indent="0" lvl="0" marL="0" rtl="0" algn="ctr">
                        <a:spcBef>
                          <a:spcPts val="0"/>
                        </a:spcBef>
                        <a:spcAft>
                          <a:spcPts val="0"/>
                        </a:spcAft>
                        <a:buNone/>
                      </a:pPr>
                      <a:r>
                        <a:rPr lang="en">
                          <a:latin typeface="Ubuntu Condensed"/>
                          <a:ea typeface="Ubuntu Condensed"/>
                          <a:cs typeface="Ubuntu Condensed"/>
                          <a:sym typeface="Ubuntu Condensed"/>
                        </a:rPr>
                        <a:t>0</a:t>
                      </a:r>
                      <a:endParaRPr>
                        <a:latin typeface="Ubuntu Condensed"/>
                        <a:ea typeface="Ubuntu Condensed"/>
                        <a:cs typeface="Ubuntu Condensed"/>
                        <a:sym typeface="Ubuntu Condensed"/>
                      </a:endParaRPr>
                    </a:p>
                  </a:txBody>
                  <a:tcPr marT="91425" marB="91425" marR="91425" marL="91425">
                    <a:solidFill>
                      <a:schemeClr val="accent5"/>
                    </a:solidFill>
                  </a:tcPr>
                </a:tc>
              </a:tr>
            </a:tbl>
          </a:graphicData>
        </a:graphic>
      </p:graphicFrame>
      <p:sp>
        <p:nvSpPr>
          <p:cNvPr id="1856" name="Google Shape;1856;p98"/>
          <p:cNvSpPr/>
          <p:nvPr/>
        </p:nvSpPr>
        <p:spPr>
          <a:xfrm>
            <a:off x="3099000" y="3638775"/>
            <a:ext cx="516600" cy="516600"/>
          </a:xfrm>
          <a:prstGeom prst="mathMultiply">
            <a:avLst>
              <a:gd fmla="val 23520" name="adj1"/>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a:t>
            </a:r>
            <a:endParaRPr/>
          </a:p>
        </p:txBody>
      </p:sp>
      <p:sp>
        <p:nvSpPr>
          <p:cNvPr id="1862" name="Google Shape;1862;p99"/>
          <p:cNvSpPr/>
          <p:nvPr/>
        </p:nvSpPr>
        <p:spPr>
          <a:xfrm>
            <a:off x="80221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picture partitioning</a:t>
            </a:r>
            <a:endParaRPr>
              <a:latin typeface="Ubuntu"/>
              <a:ea typeface="Ubuntu"/>
              <a:cs typeface="Ubuntu"/>
              <a:sym typeface="Ubuntu"/>
            </a:endParaRPr>
          </a:p>
        </p:txBody>
      </p:sp>
      <p:sp>
        <p:nvSpPr>
          <p:cNvPr id="1863" name="Google Shape;1863;p99"/>
          <p:cNvSpPr/>
          <p:nvPr/>
        </p:nvSpPr>
        <p:spPr>
          <a:xfrm>
            <a:off x="242878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predictions</a:t>
            </a:r>
            <a:endParaRPr>
              <a:latin typeface="Ubuntu"/>
              <a:ea typeface="Ubuntu"/>
              <a:cs typeface="Ubuntu"/>
              <a:sym typeface="Ubuntu"/>
            </a:endParaRPr>
          </a:p>
        </p:txBody>
      </p:sp>
      <p:sp>
        <p:nvSpPr>
          <p:cNvPr id="1864" name="Google Shape;1864;p99"/>
          <p:cNvSpPr/>
          <p:nvPr/>
        </p:nvSpPr>
        <p:spPr>
          <a:xfrm>
            <a:off x="4001563"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transform</a:t>
            </a:r>
            <a:endParaRPr>
              <a:latin typeface="Ubuntu"/>
              <a:ea typeface="Ubuntu"/>
              <a:cs typeface="Ubuntu"/>
              <a:sym typeface="Ubuntu"/>
            </a:endParaRPr>
          </a:p>
        </p:txBody>
      </p:sp>
      <p:sp>
        <p:nvSpPr>
          <p:cNvPr id="1865" name="Google Shape;1865;p99"/>
          <p:cNvSpPr/>
          <p:nvPr/>
        </p:nvSpPr>
        <p:spPr>
          <a:xfrm>
            <a:off x="5574338" y="1186500"/>
            <a:ext cx="1323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quantization</a:t>
            </a:r>
            <a:endParaRPr>
              <a:latin typeface="Ubuntu"/>
              <a:ea typeface="Ubuntu"/>
              <a:cs typeface="Ubuntu"/>
              <a:sym typeface="Ubuntu"/>
            </a:endParaRPr>
          </a:p>
        </p:txBody>
      </p:sp>
      <p:sp>
        <p:nvSpPr>
          <p:cNvPr id="1866" name="Google Shape;1866;p99"/>
          <p:cNvSpPr/>
          <p:nvPr/>
        </p:nvSpPr>
        <p:spPr>
          <a:xfrm>
            <a:off x="7147213" y="1186500"/>
            <a:ext cx="1323600" cy="903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coding</a:t>
            </a:r>
            <a:endParaRPr>
              <a:latin typeface="Ubuntu"/>
              <a:ea typeface="Ubuntu"/>
              <a:cs typeface="Ubuntu"/>
              <a:sym typeface="Ubuntu"/>
            </a:endParaRPr>
          </a:p>
        </p:txBody>
      </p:sp>
      <p:sp>
        <p:nvSpPr>
          <p:cNvPr id="1867" name="Google Shape;1867;p99"/>
          <p:cNvSpPr/>
          <p:nvPr/>
        </p:nvSpPr>
        <p:spPr>
          <a:xfrm>
            <a:off x="2397089" y="2478650"/>
            <a:ext cx="28965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redundancy removal</a:t>
            </a:r>
            <a:endParaRPr>
              <a:latin typeface="Ubuntu"/>
              <a:ea typeface="Ubuntu"/>
              <a:cs typeface="Ubuntu"/>
              <a:sym typeface="Ubuntu"/>
            </a:endParaRPr>
          </a:p>
        </p:txBody>
      </p:sp>
      <p:sp>
        <p:nvSpPr>
          <p:cNvPr id="1868" name="Google Shape;1868;p99"/>
          <p:cNvSpPr/>
          <p:nvPr/>
        </p:nvSpPr>
        <p:spPr>
          <a:xfrm>
            <a:off x="5542700"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reduction</a:t>
            </a:r>
            <a:endParaRPr>
              <a:latin typeface="Ubuntu"/>
              <a:ea typeface="Ubuntu"/>
              <a:cs typeface="Ubuntu"/>
              <a:sym typeface="Ubuntu"/>
            </a:endParaRPr>
          </a:p>
        </p:txBody>
      </p:sp>
      <p:sp>
        <p:nvSpPr>
          <p:cNvPr id="1869" name="Google Shape;1869;p99"/>
          <p:cNvSpPr/>
          <p:nvPr/>
        </p:nvSpPr>
        <p:spPr>
          <a:xfrm>
            <a:off x="7115388"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lossless compression</a:t>
            </a:r>
            <a:endParaRPr>
              <a:latin typeface="Ubuntu"/>
              <a:ea typeface="Ubuntu"/>
              <a:cs typeface="Ubuntu"/>
              <a:sym typeface="Ubuntu"/>
            </a:endParaRPr>
          </a:p>
        </p:txBody>
      </p:sp>
      <p:cxnSp>
        <p:nvCxnSpPr>
          <p:cNvPr id="1870" name="Google Shape;1870;p99"/>
          <p:cNvCxnSpPr/>
          <p:nvPr/>
        </p:nvCxnSpPr>
        <p:spPr>
          <a:xfrm flipH="1" rot="10800000">
            <a:off x="484238"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71" name="Google Shape;1871;p99"/>
          <p:cNvCxnSpPr/>
          <p:nvPr/>
        </p:nvCxnSpPr>
        <p:spPr>
          <a:xfrm flipH="1" rot="10800000">
            <a:off x="2125813"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72" name="Google Shape;1872;p99"/>
          <p:cNvCxnSpPr/>
          <p:nvPr/>
        </p:nvCxnSpPr>
        <p:spPr>
          <a:xfrm flipH="1" rot="10800000">
            <a:off x="3752388" y="1454700"/>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73" name="Google Shape;1873;p99"/>
          <p:cNvCxnSpPr/>
          <p:nvPr/>
        </p:nvCxnSpPr>
        <p:spPr>
          <a:xfrm flipH="1" rot="10800000">
            <a:off x="5325163"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74" name="Google Shape;1874;p99"/>
          <p:cNvCxnSpPr/>
          <p:nvPr/>
        </p:nvCxnSpPr>
        <p:spPr>
          <a:xfrm flipH="1" rot="10800000">
            <a:off x="6897938"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875" name="Google Shape;1875;p99"/>
          <p:cNvCxnSpPr/>
          <p:nvPr/>
        </p:nvCxnSpPr>
        <p:spPr>
          <a:xfrm flipH="1">
            <a:off x="5261750" y="190645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876" name="Google Shape;1876;p99"/>
          <p:cNvCxnSpPr/>
          <p:nvPr/>
        </p:nvCxnSpPr>
        <p:spPr>
          <a:xfrm flipH="1">
            <a:off x="6834525"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877" name="Google Shape;1877;p99"/>
          <p:cNvCxnSpPr/>
          <p:nvPr/>
        </p:nvCxnSpPr>
        <p:spPr>
          <a:xfrm flipH="1">
            <a:off x="3693788"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878" name="Google Shape;1878;p99"/>
          <p:cNvCxnSpPr/>
          <p:nvPr/>
        </p:nvCxnSpPr>
        <p:spPr>
          <a:xfrm flipH="1">
            <a:off x="2128513" y="18963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879" name="Google Shape;1879;p99"/>
          <p:cNvCxnSpPr/>
          <p:nvPr/>
        </p:nvCxnSpPr>
        <p:spPr>
          <a:xfrm flipH="1">
            <a:off x="486938" y="1896300"/>
            <a:ext cx="312600" cy="8100"/>
          </a:xfrm>
          <a:prstGeom prst="straightConnector1">
            <a:avLst/>
          </a:prstGeom>
          <a:noFill/>
          <a:ln cap="flat" cmpd="sng" w="28575">
            <a:solidFill>
              <a:schemeClr val="dk2"/>
            </a:solidFill>
            <a:prstDash val="solid"/>
            <a:round/>
            <a:headEnd len="med" w="med" type="none"/>
            <a:tailEnd len="med" w="med" type="triangle"/>
          </a:ln>
        </p:spPr>
      </p:cxnSp>
      <p:sp>
        <p:nvSpPr>
          <p:cNvPr id="1880" name="Google Shape;1880;p99"/>
          <p:cNvSpPr/>
          <p:nvPr/>
        </p:nvSpPr>
        <p:spPr>
          <a:xfrm>
            <a:off x="2463202" y="3621000"/>
            <a:ext cx="28965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dct, dwt, intra-prediction, inter-prediction, motion estimation / compensation</a:t>
            </a:r>
            <a:endParaRPr>
              <a:solidFill>
                <a:srgbClr val="F3F3F3"/>
              </a:solidFill>
              <a:latin typeface="Ubuntu"/>
              <a:ea typeface="Ubuntu"/>
              <a:cs typeface="Ubuntu"/>
              <a:sym typeface="Ubuntu"/>
            </a:endParaRPr>
          </a:p>
        </p:txBody>
      </p:sp>
      <p:sp>
        <p:nvSpPr>
          <p:cNvPr id="1881" name="Google Shape;1881;p99"/>
          <p:cNvSpPr/>
          <p:nvPr/>
        </p:nvSpPr>
        <p:spPr>
          <a:xfrm>
            <a:off x="5542700"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linear, logarithm</a:t>
            </a:r>
            <a:endParaRPr>
              <a:solidFill>
                <a:srgbClr val="F3F3F3"/>
              </a:solidFill>
              <a:latin typeface="Ubuntu"/>
              <a:ea typeface="Ubuntu"/>
              <a:cs typeface="Ubuntu"/>
              <a:sym typeface="Ubuntu"/>
            </a:endParaRPr>
          </a:p>
        </p:txBody>
      </p:sp>
      <p:sp>
        <p:nvSpPr>
          <p:cNvPr id="1882" name="Google Shape;1882;p99"/>
          <p:cNvSpPr/>
          <p:nvPr/>
        </p:nvSpPr>
        <p:spPr>
          <a:xfrm>
            <a:off x="7181525"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huffman, lzw ...</a:t>
            </a:r>
            <a:endParaRPr>
              <a:solidFill>
                <a:srgbClr val="F3F3F3"/>
              </a:solidFill>
              <a:latin typeface="Ubuntu"/>
              <a:ea typeface="Ubuntu"/>
              <a:cs typeface="Ubuntu"/>
              <a:sym typeface="Ubuntu"/>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Entropy coding quantized DCT</a:t>
            </a:r>
            <a:endParaRPr/>
          </a:p>
        </p:txBody>
      </p:sp>
      <p:pic>
        <p:nvPicPr>
          <p:cNvPr descr="Screen Shot 2017-01-28 at 11.31.29 AM.png" id="1888" name="Google Shape;1888;p100"/>
          <p:cNvPicPr preferRelativeResize="0"/>
          <p:nvPr/>
        </p:nvPicPr>
        <p:blipFill>
          <a:blip r:embed="rId3">
            <a:alphaModFix/>
          </a:blip>
          <a:stretch>
            <a:fillRect/>
          </a:stretch>
        </p:blipFill>
        <p:spPr>
          <a:xfrm>
            <a:off x="611563" y="2326113"/>
            <a:ext cx="2124075" cy="1381125"/>
          </a:xfrm>
          <a:prstGeom prst="rect">
            <a:avLst/>
          </a:prstGeom>
          <a:noFill/>
          <a:ln>
            <a:noFill/>
          </a:ln>
        </p:spPr>
      </p:pic>
      <p:sp>
        <p:nvSpPr>
          <p:cNvPr id="1889" name="Google Shape;1889;p100"/>
          <p:cNvSpPr txBox="1"/>
          <p:nvPr/>
        </p:nvSpPr>
        <p:spPr>
          <a:xfrm>
            <a:off x="6909000" y="2294888"/>
            <a:ext cx="1923300" cy="14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252525"/>
                </a:solidFill>
                <a:latin typeface="Ubuntu"/>
                <a:ea typeface="Ubuntu"/>
                <a:cs typeface="Ubuntu"/>
                <a:sym typeface="Ubuntu"/>
              </a:rPr>
              <a:t>000010001110</a:t>
            </a:r>
            <a:endParaRPr b="1" sz="1800">
              <a:solidFill>
                <a:srgbClr val="252525"/>
              </a:solidFill>
              <a:latin typeface="Ubuntu"/>
              <a:ea typeface="Ubuntu"/>
              <a:cs typeface="Ubuntu"/>
              <a:sym typeface="Ubuntu"/>
            </a:endParaRPr>
          </a:p>
          <a:p>
            <a:pPr indent="0" lvl="0" marL="0" rtl="0" algn="l">
              <a:spcBef>
                <a:spcPts val="0"/>
              </a:spcBef>
              <a:spcAft>
                <a:spcPts val="0"/>
              </a:spcAft>
              <a:buNone/>
            </a:pPr>
            <a:r>
              <a:rPr b="1" lang="en" sz="1800">
                <a:solidFill>
                  <a:srgbClr val="252525"/>
                </a:solidFill>
                <a:latin typeface="Ubuntu"/>
                <a:ea typeface="Ubuntu"/>
                <a:cs typeface="Ubuntu"/>
                <a:sym typeface="Ubuntu"/>
              </a:rPr>
              <a:t>010111101101</a:t>
            </a:r>
            <a:endParaRPr b="1" sz="1800">
              <a:latin typeface="Ubuntu"/>
              <a:ea typeface="Ubuntu"/>
              <a:cs typeface="Ubuntu"/>
              <a:sym typeface="Ubuntu"/>
            </a:endParaRPr>
          </a:p>
        </p:txBody>
      </p:sp>
      <p:sp>
        <p:nvSpPr>
          <p:cNvPr id="1890" name="Google Shape;1890;p100"/>
          <p:cNvSpPr txBox="1"/>
          <p:nvPr/>
        </p:nvSpPr>
        <p:spPr>
          <a:xfrm>
            <a:off x="611575" y="4471800"/>
            <a:ext cx="3000000" cy="6717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700"/>
              </a:spcBef>
              <a:spcAft>
                <a:spcPts val="400"/>
              </a:spcAft>
              <a:buNone/>
            </a:pPr>
            <a:r>
              <a:rPr lang="en" sz="800">
                <a:solidFill>
                  <a:schemeClr val="dk1"/>
                </a:solidFill>
                <a:highlight>
                  <a:srgbClr val="FFFFFF"/>
                </a:highlight>
                <a:latin typeface="Ubuntu"/>
                <a:ea typeface="Ubuntu"/>
                <a:cs typeface="Ubuntu"/>
                <a:sym typeface="Ubuntu"/>
              </a:rPr>
              <a:t>*</a:t>
            </a:r>
            <a:r>
              <a:rPr lang="en" sz="800">
                <a:solidFill>
                  <a:schemeClr val="dk1"/>
                </a:solidFill>
                <a:highlight>
                  <a:srgbClr val="FFFFFF"/>
                </a:highlight>
                <a:latin typeface="Ubuntu"/>
                <a:ea typeface="Ubuntu"/>
                <a:cs typeface="Ubuntu"/>
                <a:sym typeface="Ubuntu"/>
              </a:rPr>
              <a:t>CAVLC example</a:t>
            </a:r>
            <a:endParaRPr sz="800">
              <a:solidFill>
                <a:schemeClr val="dk1"/>
              </a:solidFill>
              <a:highlight>
                <a:srgbClr val="FFFFFF"/>
              </a:highlight>
              <a:latin typeface="Ubuntu"/>
              <a:ea typeface="Ubuntu"/>
              <a:cs typeface="Ubuntu"/>
              <a:sym typeface="Ubuntu"/>
            </a:endParaRPr>
          </a:p>
        </p:txBody>
      </p:sp>
      <p:sp>
        <p:nvSpPr>
          <p:cNvPr id="1891" name="Google Shape;1891;p100"/>
          <p:cNvSpPr txBox="1"/>
          <p:nvPr/>
        </p:nvSpPr>
        <p:spPr>
          <a:xfrm>
            <a:off x="3964325" y="2604024"/>
            <a:ext cx="1824900" cy="882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Ubuntu"/>
                <a:ea typeface="Ubuntu"/>
                <a:cs typeface="Ubuntu"/>
                <a:sym typeface="Ubuntu"/>
              </a:rPr>
              <a:t>frequent symbols table</a:t>
            </a:r>
            <a:endParaRPr sz="1200">
              <a:solidFill>
                <a:schemeClr val="accent5"/>
              </a:solidFill>
              <a:latin typeface="Ubuntu"/>
              <a:ea typeface="Ubuntu"/>
              <a:cs typeface="Ubuntu"/>
              <a:sym typeface="Ubuntu"/>
            </a:endParaRPr>
          </a:p>
          <a:p>
            <a:pPr indent="0" lvl="0" marL="0" rtl="0" algn="ctr">
              <a:spcBef>
                <a:spcPts val="0"/>
              </a:spcBef>
              <a:spcAft>
                <a:spcPts val="0"/>
              </a:spcAft>
              <a:buNone/>
            </a:pPr>
            <a:r>
              <a:rPr lang="en" sz="1200">
                <a:solidFill>
                  <a:schemeClr val="accent5"/>
                </a:solidFill>
                <a:latin typeface="Ubuntu"/>
                <a:ea typeface="Ubuntu"/>
                <a:cs typeface="Ubuntu"/>
                <a:sym typeface="Ubuntu"/>
              </a:rPr>
              <a:t>-1,1</a:t>
            </a:r>
            <a:endParaRPr sz="1200">
              <a:solidFill>
                <a:schemeClr val="accent5"/>
              </a:solidFill>
              <a:latin typeface="Ubuntu"/>
              <a:ea typeface="Ubuntu"/>
              <a:cs typeface="Ubuntu"/>
              <a:sym typeface="Ubuntu"/>
            </a:endParaRPr>
          </a:p>
          <a:p>
            <a:pPr indent="0" lvl="0" marL="0" rtl="0" algn="ctr">
              <a:spcBef>
                <a:spcPts val="0"/>
              </a:spcBef>
              <a:spcAft>
                <a:spcPts val="0"/>
              </a:spcAft>
              <a:buNone/>
            </a:pPr>
            <a:r>
              <a:rPr lang="en" sz="1200">
                <a:solidFill>
                  <a:schemeClr val="accent5"/>
                </a:solidFill>
                <a:latin typeface="Ubuntu"/>
                <a:ea typeface="Ubuntu"/>
                <a:cs typeface="Ubuntu"/>
                <a:sym typeface="Ubuntu"/>
              </a:rPr>
              <a:t>trailing zeroes</a:t>
            </a:r>
            <a:endParaRPr sz="1200">
              <a:solidFill>
                <a:schemeClr val="accent5"/>
              </a:solidFill>
              <a:latin typeface="Ubuntu"/>
              <a:ea typeface="Ubuntu"/>
              <a:cs typeface="Ubuntu"/>
              <a:sym typeface="Ubuntu"/>
            </a:endParaRPr>
          </a:p>
          <a:p>
            <a:pPr indent="0" lvl="0" marL="0" rtl="0" algn="ctr">
              <a:spcBef>
                <a:spcPts val="0"/>
              </a:spcBef>
              <a:spcAft>
                <a:spcPts val="0"/>
              </a:spcAft>
              <a:buNone/>
            </a:pPr>
            <a:r>
              <a:rPr lang="en" sz="1200">
                <a:solidFill>
                  <a:schemeClr val="accent5"/>
                </a:solidFill>
                <a:latin typeface="Ubuntu"/>
                <a:ea typeface="Ubuntu"/>
                <a:cs typeface="Ubuntu"/>
                <a:sym typeface="Ubuntu"/>
              </a:rPr>
              <a:t>...</a:t>
            </a:r>
            <a:endParaRPr sz="1200">
              <a:solidFill>
                <a:schemeClr val="accent5"/>
              </a:solidFill>
              <a:latin typeface="Ubuntu"/>
              <a:ea typeface="Ubuntu"/>
              <a:cs typeface="Ubuntu"/>
              <a:sym typeface="Ubuntu"/>
            </a:endParaRPr>
          </a:p>
        </p:txBody>
      </p:sp>
      <p:sp>
        <p:nvSpPr>
          <p:cNvPr id="1892" name="Google Shape;1892;p100"/>
          <p:cNvSpPr txBox="1"/>
          <p:nvPr/>
        </p:nvSpPr>
        <p:spPr>
          <a:xfrm>
            <a:off x="800313" y="1722169"/>
            <a:ext cx="1746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zig-zag scan </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(2D to 1D)</a:t>
            </a:r>
            <a:endParaRPr>
              <a:latin typeface="Ubuntu"/>
              <a:ea typeface="Ubuntu"/>
              <a:cs typeface="Ubuntu"/>
              <a:sym typeface="Ubuntu"/>
            </a:endParaRPr>
          </a:p>
        </p:txBody>
      </p:sp>
      <p:sp>
        <p:nvSpPr>
          <p:cNvPr id="1893" name="Google Shape;1893;p100"/>
          <p:cNvSpPr txBox="1"/>
          <p:nvPr/>
        </p:nvSpPr>
        <p:spPr>
          <a:xfrm>
            <a:off x="4094763" y="1722169"/>
            <a:ext cx="1746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lossless compress</a:t>
            </a:r>
            <a:endParaRPr>
              <a:latin typeface="Ubuntu"/>
              <a:ea typeface="Ubuntu"/>
              <a:cs typeface="Ubuntu"/>
              <a:sym typeface="Ubuntu"/>
            </a:endParaRPr>
          </a:p>
        </p:txBody>
      </p:sp>
      <p:sp>
        <p:nvSpPr>
          <p:cNvPr id="1894" name="Google Shape;1894;p100"/>
          <p:cNvSpPr txBox="1"/>
          <p:nvPr/>
        </p:nvSpPr>
        <p:spPr>
          <a:xfrm>
            <a:off x="6997338" y="1722169"/>
            <a:ext cx="1746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coded block</a:t>
            </a:r>
            <a:endParaRPr>
              <a:latin typeface="Ubuntu"/>
              <a:ea typeface="Ubuntu"/>
              <a:cs typeface="Ubuntu"/>
              <a:sym typeface="Ubuntu"/>
            </a:endParaRPr>
          </a:p>
        </p:txBody>
      </p:sp>
      <p:cxnSp>
        <p:nvCxnSpPr>
          <p:cNvPr id="1895" name="Google Shape;1895;p100"/>
          <p:cNvCxnSpPr>
            <a:endCxn id="1891" idx="1"/>
          </p:cNvCxnSpPr>
          <p:nvPr/>
        </p:nvCxnSpPr>
        <p:spPr>
          <a:xfrm>
            <a:off x="2735525" y="3045324"/>
            <a:ext cx="1228800" cy="0"/>
          </a:xfrm>
          <a:prstGeom prst="straightConnector1">
            <a:avLst/>
          </a:prstGeom>
          <a:noFill/>
          <a:ln cap="flat" cmpd="sng" w="28575">
            <a:solidFill>
              <a:schemeClr val="dk2"/>
            </a:solidFill>
            <a:prstDash val="solid"/>
            <a:round/>
            <a:headEnd len="med" w="med" type="none"/>
            <a:tailEnd len="med" w="med" type="triangle"/>
          </a:ln>
        </p:spPr>
      </p:cxnSp>
      <p:cxnSp>
        <p:nvCxnSpPr>
          <p:cNvPr id="1896" name="Google Shape;1896;p100"/>
          <p:cNvCxnSpPr/>
          <p:nvPr/>
        </p:nvCxnSpPr>
        <p:spPr>
          <a:xfrm>
            <a:off x="5789225" y="3016675"/>
            <a:ext cx="12288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a:t>
            </a:r>
            <a:endParaRPr/>
          </a:p>
        </p:txBody>
      </p:sp>
      <p:sp>
        <p:nvSpPr>
          <p:cNvPr id="1902" name="Google Shape;1902;p101"/>
          <p:cNvSpPr/>
          <p:nvPr/>
        </p:nvSpPr>
        <p:spPr>
          <a:xfrm>
            <a:off x="802213" y="1186500"/>
            <a:ext cx="1323600" cy="903900"/>
          </a:xfrm>
          <a:prstGeom prst="roundRect">
            <a:avLst>
              <a:gd fmla="val 16667" name="adj"/>
            </a:avLst>
          </a:prstGeom>
          <a:solidFill>
            <a:schemeClr val="accent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picture partitioning</a:t>
            </a:r>
            <a:endParaRPr>
              <a:latin typeface="Ubuntu"/>
              <a:ea typeface="Ubuntu"/>
              <a:cs typeface="Ubuntu"/>
              <a:sym typeface="Ubuntu"/>
            </a:endParaRPr>
          </a:p>
        </p:txBody>
      </p:sp>
      <p:sp>
        <p:nvSpPr>
          <p:cNvPr id="1903" name="Google Shape;1903;p101"/>
          <p:cNvSpPr/>
          <p:nvPr/>
        </p:nvSpPr>
        <p:spPr>
          <a:xfrm>
            <a:off x="2428788" y="1186500"/>
            <a:ext cx="1323600" cy="903900"/>
          </a:xfrm>
          <a:prstGeom prst="roundRect">
            <a:avLst>
              <a:gd fmla="val 16667" name="adj"/>
            </a:avLst>
          </a:prstGeom>
          <a:solidFill>
            <a:schemeClr val="accent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predictions</a:t>
            </a:r>
            <a:endParaRPr>
              <a:latin typeface="Ubuntu"/>
              <a:ea typeface="Ubuntu"/>
              <a:cs typeface="Ubuntu"/>
              <a:sym typeface="Ubuntu"/>
            </a:endParaRPr>
          </a:p>
        </p:txBody>
      </p:sp>
      <p:sp>
        <p:nvSpPr>
          <p:cNvPr id="1904" name="Google Shape;1904;p101"/>
          <p:cNvSpPr/>
          <p:nvPr/>
        </p:nvSpPr>
        <p:spPr>
          <a:xfrm>
            <a:off x="4001563" y="1186500"/>
            <a:ext cx="1323600" cy="903900"/>
          </a:xfrm>
          <a:prstGeom prst="roundRect">
            <a:avLst>
              <a:gd fmla="val 16667" name="adj"/>
            </a:avLst>
          </a:prstGeom>
          <a:solidFill>
            <a:schemeClr val="accent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transform</a:t>
            </a:r>
            <a:endParaRPr>
              <a:latin typeface="Ubuntu"/>
              <a:ea typeface="Ubuntu"/>
              <a:cs typeface="Ubuntu"/>
              <a:sym typeface="Ubuntu"/>
            </a:endParaRPr>
          </a:p>
        </p:txBody>
      </p:sp>
      <p:sp>
        <p:nvSpPr>
          <p:cNvPr id="1905" name="Google Shape;1905;p101"/>
          <p:cNvSpPr/>
          <p:nvPr/>
        </p:nvSpPr>
        <p:spPr>
          <a:xfrm>
            <a:off x="5574338" y="1186500"/>
            <a:ext cx="1323600" cy="903900"/>
          </a:xfrm>
          <a:prstGeom prst="roundRect">
            <a:avLst>
              <a:gd fmla="val 16667" name="adj"/>
            </a:avLst>
          </a:prstGeom>
          <a:solidFill>
            <a:schemeClr val="accent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quantization</a:t>
            </a:r>
            <a:endParaRPr>
              <a:latin typeface="Ubuntu"/>
              <a:ea typeface="Ubuntu"/>
              <a:cs typeface="Ubuntu"/>
              <a:sym typeface="Ubuntu"/>
            </a:endParaRPr>
          </a:p>
        </p:txBody>
      </p:sp>
      <p:sp>
        <p:nvSpPr>
          <p:cNvPr id="1906" name="Google Shape;1906;p101"/>
          <p:cNvSpPr/>
          <p:nvPr/>
        </p:nvSpPr>
        <p:spPr>
          <a:xfrm>
            <a:off x="7147213" y="1186500"/>
            <a:ext cx="1323600" cy="903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coding</a:t>
            </a:r>
            <a:endParaRPr>
              <a:latin typeface="Ubuntu"/>
              <a:ea typeface="Ubuntu"/>
              <a:cs typeface="Ubuntu"/>
              <a:sym typeface="Ubuntu"/>
            </a:endParaRPr>
          </a:p>
        </p:txBody>
      </p:sp>
      <p:sp>
        <p:nvSpPr>
          <p:cNvPr id="1907" name="Google Shape;1907;p101"/>
          <p:cNvSpPr/>
          <p:nvPr/>
        </p:nvSpPr>
        <p:spPr>
          <a:xfrm>
            <a:off x="2397089" y="2478650"/>
            <a:ext cx="28965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redundancy removal</a:t>
            </a:r>
            <a:endParaRPr>
              <a:latin typeface="Ubuntu"/>
              <a:ea typeface="Ubuntu"/>
              <a:cs typeface="Ubuntu"/>
              <a:sym typeface="Ubuntu"/>
            </a:endParaRPr>
          </a:p>
        </p:txBody>
      </p:sp>
      <p:sp>
        <p:nvSpPr>
          <p:cNvPr id="1908" name="Google Shape;1908;p101"/>
          <p:cNvSpPr/>
          <p:nvPr/>
        </p:nvSpPr>
        <p:spPr>
          <a:xfrm>
            <a:off x="5542700"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entropy reduction</a:t>
            </a:r>
            <a:endParaRPr>
              <a:latin typeface="Ubuntu"/>
              <a:ea typeface="Ubuntu"/>
              <a:cs typeface="Ubuntu"/>
              <a:sym typeface="Ubuntu"/>
            </a:endParaRPr>
          </a:p>
        </p:txBody>
      </p:sp>
      <p:sp>
        <p:nvSpPr>
          <p:cNvPr id="1909" name="Google Shape;1909;p101"/>
          <p:cNvSpPr/>
          <p:nvPr/>
        </p:nvSpPr>
        <p:spPr>
          <a:xfrm>
            <a:off x="7115388" y="2478650"/>
            <a:ext cx="1323600" cy="90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lossless compression</a:t>
            </a:r>
            <a:endParaRPr>
              <a:latin typeface="Ubuntu"/>
              <a:ea typeface="Ubuntu"/>
              <a:cs typeface="Ubuntu"/>
              <a:sym typeface="Ubuntu"/>
            </a:endParaRPr>
          </a:p>
        </p:txBody>
      </p:sp>
      <p:cxnSp>
        <p:nvCxnSpPr>
          <p:cNvPr id="1910" name="Google Shape;1910;p101"/>
          <p:cNvCxnSpPr/>
          <p:nvPr/>
        </p:nvCxnSpPr>
        <p:spPr>
          <a:xfrm flipH="1" rot="10800000">
            <a:off x="484238"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11" name="Google Shape;1911;p101"/>
          <p:cNvCxnSpPr/>
          <p:nvPr/>
        </p:nvCxnSpPr>
        <p:spPr>
          <a:xfrm flipH="1" rot="10800000">
            <a:off x="2125813" y="15088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12" name="Google Shape;1912;p101"/>
          <p:cNvCxnSpPr/>
          <p:nvPr/>
        </p:nvCxnSpPr>
        <p:spPr>
          <a:xfrm flipH="1" rot="10800000">
            <a:off x="3752388" y="1454700"/>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13" name="Google Shape;1913;p101"/>
          <p:cNvCxnSpPr/>
          <p:nvPr/>
        </p:nvCxnSpPr>
        <p:spPr>
          <a:xfrm flipH="1" rot="10800000">
            <a:off x="5325163"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14" name="Google Shape;1914;p101"/>
          <p:cNvCxnSpPr/>
          <p:nvPr/>
        </p:nvCxnSpPr>
        <p:spPr>
          <a:xfrm flipH="1" rot="10800000">
            <a:off x="6897938" y="14546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15" name="Google Shape;1915;p101"/>
          <p:cNvCxnSpPr/>
          <p:nvPr/>
        </p:nvCxnSpPr>
        <p:spPr>
          <a:xfrm flipH="1">
            <a:off x="5261750" y="190645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916" name="Google Shape;1916;p101"/>
          <p:cNvCxnSpPr/>
          <p:nvPr/>
        </p:nvCxnSpPr>
        <p:spPr>
          <a:xfrm flipH="1">
            <a:off x="6834525"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917" name="Google Shape;1917;p101"/>
          <p:cNvCxnSpPr/>
          <p:nvPr/>
        </p:nvCxnSpPr>
        <p:spPr>
          <a:xfrm flipH="1">
            <a:off x="3693788" y="1891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918" name="Google Shape;1918;p101"/>
          <p:cNvCxnSpPr/>
          <p:nvPr/>
        </p:nvCxnSpPr>
        <p:spPr>
          <a:xfrm flipH="1">
            <a:off x="2128513" y="18963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919" name="Google Shape;1919;p101"/>
          <p:cNvCxnSpPr/>
          <p:nvPr/>
        </p:nvCxnSpPr>
        <p:spPr>
          <a:xfrm flipH="1">
            <a:off x="486938" y="1896300"/>
            <a:ext cx="312600" cy="8100"/>
          </a:xfrm>
          <a:prstGeom prst="straightConnector1">
            <a:avLst/>
          </a:prstGeom>
          <a:noFill/>
          <a:ln cap="flat" cmpd="sng" w="28575">
            <a:solidFill>
              <a:schemeClr val="dk2"/>
            </a:solidFill>
            <a:prstDash val="solid"/>
            <a:round/>
            <a:headEnd len="med" w="med" type="none"/>
            <a:tailEnd len="med" w="med" type="triangle"/>
          </a:ln>
        </p:spPr>
      </p:cxnSp>
      <p:sp>
        <p:nvSpPr>
          <p:cNvPr id="1920" name="Google Shape;1920;p101"/>
          <p:cNvSpPr/>
          <p:nvPr/>
        </p:nvSpPr>
        <p:spPr>
          <a:xfrm>
            <a:off x="2463202" y="3621000"/>
            <a:ext cx="28965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dct, dwt, intra-prediction, inter-prediction, motion estimation / compensation</a:t>
            </a:r>
            <a:endParaRPr>
              <a:solidFill>
                <a:srgbClr val="F3F3F3"/>
              </a:solidFill>
              <a:latin typeface="Ubuntu"/>
              <a:ea typeface="Ubuntu"/>
              <a:cs typeface="Ubuntu"/>
              <a:sym typeface="Ubuntu"/>
            </a:endParaRPr>
          </a:p>
        </p:txBody>
      </p:sp>
      <p:sp>
        <p:nvSpPr>
          <p:cNvPr id="1921" name="Google Shape;1921;p101"/>
          <p:cNvSpPr/>
          <p:nvPr/>
        </p:nvSpPr>
        <p:spPr>
          <a:xfrm>
            <a:off x="5542700"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linear, logarithm</a:t>
            </a:r>
            <a:endParaRPr>
              <a:solidFill>
                <a:srgbClr val="F3F3F3"/>
              </a:solidFill>
              <a:latin typeface="Ubuntu"/>
              <a:ea typeface="Ubuntu"/>
              <a:cs typeface="Ubuntu"/>
              <a:sym typeface="Ubuntu"/>
            </a:endParaRPr>
          </a:p>
        </p:txBody>
      </p:sp>
      <p:sp>
        <p:nvSpPr>
          <p:cNvPr id="1922" name="Google Shape;1922;p101"/>
          <p:cNvSpPr/>
          <p:nvPr/>
        </p:nvSpPr>
        <p:spPr>
          <a:xfrm>
            <a:off x="7181525" y="3591300"/>
            <a:ext cx="1323600" cy="9039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Ubuntu"/>
                <a:ea typeface="Ubuntu"/>
                <a:cs typeface="Ubuntu"/>
                <a:sym typeface="Ubuntu"/>
              </a:rPr>
              <a:t>huffman, lzw ...</a:t>
            </a:r>
            <a:endParaRPr>
              <a:solidFill>
                <a:srgbClr val="F3F3F3"/>
              </a:solidFill>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8" name="Shape 348"/>
        <p:cNvGrpSpPr/>
        <p:nvPr/>
      </p:nvGrpSpPr>
      <p:grpSpPr>
        <a:xfrm>
          <a:off x="0" y="0"/>
          <a:ext cx="0" cy="0"/>
          <a:chOff x="0" y="0"/>
          <a:chExt cx="0" cy="0"/>
        </a:xfrm>
      </p:grpSpPr>
      <p:sp>
        <p:nvSpPr>
          <p:cNvPr id="349" name="Google Shape;349;p21"/>
          <p:cNvSpPr/>
          <p:nvPr/>
        </p:nvSpPr>
        <p:spPr>
          <a:xfrm>
            <a:off x="59125" y="59125"/>
            <a:ext cx="9001200" cy="5025300"/>
          </a:xfrm>
          <a:prstGeom prst="rect">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colors from RGB</a:t>
            </a:r>
            <a:endParaRPr/>
          </a:p>
        </p:txBody>
      </p:sp>
      <p:pic>
        <p:nvPicPr>
          <p:cNvPr descr="72483de9-f5d2-4ae5-9997-5f5ecc9f0796.jpg" id="351" name="Google Shape;351;p21"/>
          <p:cNvPicPr preferRelativeResize="0"/>
          <p:nvPr/>
        </p:nvPicPr>
        <p:blipFill>
          <a:blip r:embed="rId3">
            <a:alphaModFix/>
          </a:blip>
          <a:stretch>
            <a:fillRect/>
          </a:stretch>
        </p:blipFill>
        <p:spPr>
          <a:xfrm>
            <a:off x="2046063" y="1254200"/>
            <a:ext cx="5051875" cy="3362650"/>
          </a:xfrm>
          <a:prstGeom prst="rect">
            <a:avLst/>
          </a:prstGeom>
          <a:noFill/>
          <a:ln>
            <a:noFill/>
          </a:ln>
        </p:spPr>
      </p:pic>
      <p:sp>
        <p:nvSpPr>
          <p:cNvPr id="352" name="Google Shape;352;p21"/>
          <p:cNvSpPr txBox="1"/>
          <p:nvPr/>
        </p:nvSpPr>
        <p:spPr>
          <a:xfrm>
            <a:off x="979275" y="130225"/>
            <a:ext cx="57132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FF0000"/>
                </a:solidFill>
                <a:latin typeface="Open Sans"/>
                <a:ea typeface="Open Sans"/>
                <a:cs typeface="Open Sans"/>
                <a:sym typeface="Open Sans"/>
              </a:rPr>
              <a:t>      </a:t>
            </a:r>
            <a:r>
              <a:rPr b="1" lang="en" sz="35000">
                <a:solidFill>
                  <a:srgbClr val="FF0000"/>
                </a:solidFill>
                <a:latin typeface="Open Sans"/>
                <a:ea typeface="Open Sans"/>
                <a:cs typeface="Open Sans"/>
                <a:sym typeface="Open Sans"/>
              </a:rPr>
              <a:t>X</a:t>
            </a:r>
            <a:endParaRPr b="1" sz="35000">
              <a:solidFill>
                <a:srgbClr val="FF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needed to store 1h of video at 720p 30fps</a:t>
            </a:r>
            <a:endParaRPr/>
          </a:p>
        </p:txBody>
      </p:sp>
      <p:sp>
        <p:nvSpPr>
          <p:cNvPr id="1928" name="Google Shape;1928;p102"/>
          <p:cNvSpPr txBox="1"/>
          <p:nvPr>
            <p:ph idx="1" type="body"/>
          </p:nvPr>
        </p:nvSpPr>
        <p:spPr>
          <a:xfrm>
            <a:off x="468600" y="2669125"/>
            <a:ext cx="8520600" cy="49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with H264 (chroma subsampling, motion estimation, intra prediction, CABAC…)</a:t>
            </a:r>
            <a:endParaRPr sz="1400"/>
          </a:p>
        </p:txBody>
      </p:sp>
      <p:sp>
        <p:nvSpPr>
          <p:cNvPr id="1929" name="Google Shape;1929;p102"/>
          <p:cNvSpPr txBox="1"/>
          <p:nvPr/>
        </p:nvSpPr>
        <p:spPr>
          <a:xfrm>
            <a:off x="625500" y="3154850"/>
            <a:ext cx="8206800" cy="14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WIDTH * HEIGHT * BITS_PER_PIXEL * FPS</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1280 * 720 * </a:t>
            </a:r>
            <a:r>
              <a:rPr lang="en">
                <a:latin typeface="Ubuntu"/>
                <a:ea typeface="Ubuntu"/>
                <a:cs typeface="Ubuntu"/>
                <a:sym typeface="Ubuntu"/>
              </a:rPr>
              <a:t>0.031</a:t>
            </a:r>
            <a:r>
              <a:rPr lang="en">
                <a:latin typeface="Ubuntu"/>
                <a:ea typeface="Ubuntu"/>
                <a:cs typeface="Ubuntu"/>
                <a:sym typeface="Ubuntu"/>
              </a:rPr>
              <a:t> * 30</a:t>
            </a:r>
            <a:endParaRPr>
              <a:latin typeface="Ubuntu"/>
              <a:ea typeface="Ubuntu"/>
              <a:cs typeface="Ubuntu"/>
              <a:sym typeface="Ubuntu"/>
            </a:endParaRPr>
          </a:p>
          <a:p>
            <a:pPr indent="0" lvl="0" marL="0" rtl="0" algn="ctr">
              <a:spcBef>
                <a:spcPts val="0"/>
              </a:spcBef>
              <a:spcAft>
                <a:spcPts val="0"/>
              </a:spcAft>
              <a:buNone/>
            </a:pPr>
            <a:r>
              <a:rPr lang="en" sz="1800">
                <a:solidFill>
                  <a:schemeClr val="dk2"/>
                </a:solidFill>
                <a:latin typeface="Ubuntu"/>
                <a:ea typeface="Ubuntu"/>
                <a:cs typeface="Ubuntu"/>
                <a:sym typeface="Ubuntu"/>
              </a:rPr>
              <a:t>857,088</a:t>
            </a:r>
            <a:r>
              <a:rPr lang="en" sz="1800">
                <a:solidFill>
                  <a:schemeClr val="dk2"/>
                </a:solidFill>
                <a:latin typeface="Ubuntu"/>
                <a:ea typeface="Ubuntu"/>
                <a:cs typeface="Ubuntu"/>
                <a:sym typeface="Ubuntu"/>
              </a:rPr>
              <a:t> (837Kb) bits per second</a:t>
            </a:r>
            <a:endParaRPr sz="1800">
              <a:solidFill>
                <a:schemeClr val="dk2"/>
              </a:solidFill>
              <a:latin typeface="Ubuntu"/>
              <a:ea typeface="Ubuntu"/>
              <a:cs typeface="Ubuntu"/>
              <a:sym typeface="Ubuntu"/>
            </a:endParaRPr>
          </a:p>
          <a:p>
            <a:pPr indent="0" lvl="0" marL="0" rtl="0" algn="ctr">
              <a:spcBef>
                <a:spcPts val="0"/>
              </a:spcBef>
              <a:spcAft>
                <a:spcPts val="0"/>
              </a:spcAft>
              <a:buNone/>
            </a:pPr>
            <a:r>
              <a:t/>
            </a:r>
            <a:endParaRPr sz="1800">
              <a:solidFill>
                <a:schemeClr val="dk2"/>
              </a:solidFill>
              <a:latin typeface="Ubuntu"/>
              <a:ea typeface="Ubuntu"/>
              <a:cs typeface="Ubuntu"/>
              <a:sym typeface="Ubuntu"/>
            </a:endParaRPr>
          </a:p>
          <a:p>
            <a:pPr indent="0" lvl="0" marL="0" rtl="0" algn="ctr">
              <a:spcBef>
                <a:spcPts val="0"/>
              </a:spcBef>
              <a:spcAft>
                <a:spcPts val="0"/>
              </a:spcAft>
              <a:buNone/>
            </a:pPr>
            <a:r>
              <a:rPr b="1" lang="en" sz="1800">
                <a:solidFill>
                  <a:schemeClr val="dk2"/>
                </a:solidFill>
                <a:latin typeface="Ubuntu"/>
                <a:ea typeface="Ubuntu"/>
                <a:cs typeface="Ubuntu"/>
                <a:sym typeface="Ubuntu"/>
              </a:rPr>
              <a:t>3,085,516,800</a:t>
            </a:r>
            <a:r>
              <a:rPr b="1" lang="en" sz="1800">
                <a:solidFill>
                  <a:schemeClr val="dk2"/>
                </a:solidFill>
                <a:latin typeface="Ubuntu"/>
                <a:ea typeface="Ubuntu"/>
                <a:cs typeface="Ubuntu"/>
                <a:sym typeface="Ubuntu"/>
              </a:rPr>
              <a:t> (</a:t>
            </a:r>
            <a:r>
              <a:rPr b="1" lang="en" sz="1800">
                <a:solidFill>
                  <a:schemeClr val="dk2"/>
                </a:solidFill>
                <a:latin typeface="Ubuntu"/>
                <a:ea typeface="Ubuntu"/>
                <a:cs typeface="Ubuntu"/>
                <a:sym typeface="Ubuntu"/>
              </a:rPr>
              <a:t>367.82MB</a:t>
            </a:r>
            <a:r>
              <a:rPr b="1" lang="en" sz="1800">
                <a:solidFill>
                  <a:schemeClr val="dk2"/>
                </a:solidFill>
                <a:latin typeface="Ubuntu"/>
                <a:ea typeface="Ubuntu"/>
                <a:cs typeface="Ubuntu"/>
                <a:sym typeface="Ubuntu"/>
              </a:rPr>
              <a:t>)</a:t>
            </a:r>
            <a:endParaRPr b="1" sz="1800">
              <a:solidFill>
                <a:schemeClr val="dk2"/>
              </a:solidFill>
              <a:latin typeface="Ubuntu"/>
              <a:ea typeface="Ubuntu"/>
              <a:cs typeface="Ubuntu"/>
              <a:sym typeface="Ubuntu"/>
            </a:endParaRPr>
          </a:p>
        </p:txBody>
      </p:sp>
      <p:cxnSp>
        <p:nvCxnSpPr>
          <p:cNvPr id="1930" name="Google Shape;1930;p102"/>
          <p:cNvCxnSpPr/>
          <p:nvPr/>
        </p:nvCxnSpPr>
        <p:spPr>
          <a:xfrm>
            <a:off x="755125" y="2701900"/>
            <a:ext cx="7610100" cy="0"/>
          </a:xfrm>
          <a:prstGeom prst="straightConnector1">
            <a:avLst/>
          </a:prstGeom>
          <a:noFill/>
          <a:ln cap="flat" cmpd="sng" w="9525">
            <a:solidFill>
              <a:srgbClr val="B7B7B7"/>
            </a:solidFill>
            <a:prstDash val="dash"/>
            <a:round/>
            <a:headEnd len="med" w="med" type="none"/>
            <a:tailEnd len="med" w="med" type="none"/>
          </a:ln>
        </p:spPr>
      </p:cxnSp>
      <p:sp>
        <p:nvSpPr>
          <p:cNvPr id="1931" name="Google Shape;1931;p102"/>
          <p:cNvSpPr txBox="1"/>
          <p:nvPr>
            <p:ph idx="1" type="body"/>
          </p:nvPr>
        </p:nvSpPr>
        <p:spPr>
          <a:xfrm>
            <a:off x="625500" y="972975"/>
            <a:ext cx="8520600" cy="49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EFEFEF"/>
                </a:solidFill>
              </a:rPr>
              <a:t>with chroma subsampling YUV420</a:t>
            </a:r>
            <a:endParaRPr sz="1400">
              <a:solidFill>
                <a:srgbClr val="EFEFEF"/>
              </a:solidFill>
            </a:endParaRPr>
          </a:p>
        </p:txBody>
      </p:sp>
      <p:sp>
        <p:nvSpPr>
          <p:cNvPr id="1932" name="Google Shape;1932;p102"/>
          <p:cNvSpPr txBox="1"/>
          <p:nvPr/>
        </p:nvSpPr>
        <p:spPr>
          <a:xfrm>
            <a:off x="782400" y="1230100"/>
            <a:ext cx="8206800" cy="14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Ubuntu"/>
                <a:ea typeface="Ubuntu"/>
                <a:cs typeface="Ubuntu"/>
                <a:sym typeface="Ubuntu"/>
              </a:rPr>
              <a:t>WIDTH * HEIGHT * BITS_PER_PIXEL * FPS</a:t>
            </a:r>
            <a:endParaRPr>
              <a:solidFill>
                <a:srgbClr val="EFEFEF"/>
              </a:solidFill>
              <a:latin typeface="Ubuntu"/>
              <a:ea typeface="Ubuntu"/>
              <a:cs typeface="Ubuntu"/>
              <a:sym typeface="Ubuntu"/>
            </a:endParaRPr>
          </a:p>
          <a:p>
            <a:pPr indent="0" lvl="0" marL="0" rtl="0" algn="ctr">
              <a:spcBef>
                <a:spcPts val="0"/>
              </a:spcBef>
              <a:spcAft>
                <a:spcPts val="0"/>
              </a:spcAft>
              <a:buNone/>
            </a:pPr>
            <a:r>
              <a:rPr lang="en">
                <a:solidFill>
                  <a:srgbClr val="EFEFEF"/>
                </a:solidFill>
                <a:latin typeface="Ubuntu"/>
                <a:ea typeface="Ubuntu"/>
                <a:cs typeface="Ubuntu"/>
                <a:sym typeface="Ubuntu"/>
              </a:rPr>
              <a:t>1280 * 720 * 12 * 30</a:t>
            </a:r>
            <a:endParaRPr>
              <a:solidFill>
                <a:srgbClr val="EFEFEF"/>
              </a:solidFill>
              <a:latin typeface="Ubuntu"/>
              <a:ea typeface="Ubuntu"/>
              <a:cs typeface="Ubuntu"/>
              <a:sym typeface="Ubuntu"/>
            </a:endParaRPr>
          </a:p>
          <a:p>
            <a:pPr indent="0" lvl="0" marL="0" rtl="0" algn="ctr">
              <a:spcBef>
                <a:spcPts val="0"/>
              </a:spcBef>
              <a:spcAft>
                <a:spcPts val="0"/>
              </a:spcAft>
              <a:buNone/>
            </a:pPr>
            <a:r>
              <a:rPr lang="en" sz="1800">
                <a:solidFill>
                  <a:srgbClr val="EFEFEF"/>
                </a:solidFill>
                <a:latin typeface="Ubuntu"/>
                <a:ea typeface="Ubuntu"/>
                <a:cs typeface="Ubuntu"/>
                <a:sym typeface="Ubuntu"/>
              </a:rPr>
              <a:t>331,776,000 (331.776Mb) bits per second</a:t>
            </a:r>
            <a:endParaRPr sz="1800">
              <a:solidFill>
                <a:srgbClr val="EFEFEF"/>
              </a:solidFill>
              <a:latin typeface="Ubuntu"/>
              <a:ea typeface="Ubuntu"/>
              <a:cs typeface="Ubuntu"/>
              <a:sym typeface="Ubuntu"/>
            </a:endParaRPr>
          </a:p>
          <a:p>
            <a:pPr indent="0" lvl="0" marL="0" rtl="0" algn="ctr">
              <a:spcBef>
                <a:spcPts val="0"/>
              </a:spcBef>
              <a:spcAft>
                <a:spcPts val="0"/>
              </a:spcAft>
              <a:buNone/>
            </a:pPr>
            <a:r>
              <a:t/>
            </a:r>
            <a:endParaRPr sz="1800">
              <a:solidFill>
                <a:srgbClr val="EFEFEF"/>
              </a:solidFill>
              <a:latin typeface="Ubuntu"/>
              <a:ea typeface="Ubuntu"/>
              <a:cs typeface="Ubuntu"/>
              <a:sym typeface="Ubuntu"/>
            </a:endParaRPr>
          </a:p>
          <a:p>
            <a:pPr indent="0" lvl="0" marL="0" rtl="0" algn="ctr">
              <a:spcBef>
                <a:spcPts val="0"/>
              </a:spcBef>
              <a:spcAft>
                <a:spcPts val="0"/>
              </a:spcAft>
              <a:buNone/>
            </a:pPr>
            <a:r>
              <a:rPr b="1" lang="en" sz="1800">
                <a:solidFill>
                  <a:srgbClr val="EFEFEF"/>
                </a:solidFill>
                <a:latin typeface="Ubuntu"/>
                <a:ea typeface="Ubuntu"/>
                <a:cs typeface="Ubuntu"/>
                <a:sym typeface="Ubuntu"/>
              </a:rPr>
              <a:t>1,194,393,600,000 (139GB)</a:t>
            </a:r>
            <a:endParaRPr b="1" sz="1800">
              <a:solidFill>
                <a:srgbClr val="EFEFEF"/>
              </a:solidFill>
              <a:latin typeface="Ubuntu"/>
              <a:ea typeface="Ubuntu"/>
              <a:cs typeface="Ubuntu"/>
              <a:sym typeface="Ubuntu"/>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CODEC and patents</a:t>
            </a:r>
            <a:endParaRPr/>
          </a:p>
        </p:txBody>
      </p:sp>
      <p:sp>
        <p:nvSpPr>
          <p:cNvPr id="1938" name="Google Shape;1938;p103"/>
          <p:cNvSpPr/>
          <p:nvPr/>
        </p:nvSpPr>
        <p:spPr>
          <a:xfrm>
            <a:off x="896675" y="2119800"/>
            <a:ext cx="1323600" cy="903900"/>
          </a:xfrm>
          <a:prstGeom prst="roundRect">
            <a:avLst>
              <a:gd fmla="val 16667" name="adj"/>
            </a:avLst>
          </a:prstGeom>
          <a:solidFill>
            <a:schemeClr val="accent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picture partitioning</a:t>
            </a:r>
            <a:endParaRPr>
              <a:latin typeface="Ubuntu"/>
              <a:ea typeface="Ubuntu"/>
              <a:cs typeface="Ubuntu"/>
              <a:sym typeface="Ubuntu"/>
            </a:endParaRPr>
          </a:p>
        </p:txBody>
      </p:sp>
      <p:sp>
        <p:nvSpPr>
          <p:cNvPr id="1939" name="Google Shape;1939;p103"/>
          <p:cNvSpPr/>
          <p:nvPr/>
        </p:nvSpPr>
        <p:spPr>
          <a:xfrm>
            <a:off x="2523250" y="2119800"/>
            <a:ext cx="1323600" cy="903900"/>
          </a:xfrm>
          <a:prstGeom prst="roundRect">
            <a:avLst>
              <a:gd fmla="val 16667" name="adj"/>
            </a:avLst>
          </a:prstGeom>
          <a:solidFill>
            <a:srgbClr val="FF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a:ea typeface="Ubuntu"/>
                <a:cs typeface="Ubuntu"/>
                <a:sym typeface="Ubuntu"/>
              </a:rPr>
              <a:t>predictions</a:t>
            </a:r>
            <a:endParaRPr>
              <a:solidFill>
                <a:srgbClr val="FFFFFF"/>
              </a:solidFill>
              <a:latin typeface="Ubuntu"/>
              <a:ea typeface="Ubuntu"/>
              <a:cs typeface="Ubuntu"/>
              <a:sym typeface="Ubuntu"/>
            </a:endParaRPr>
          </a:p>
        </p:txBody>
      </p:sp>
      <p:sp>
        <p:nvSpPr>
          <p:cNvPr id="1940" name="Google Shape;1940;p103"/>
          <p:cNvSpPr/>
          <p:nvPr/>
        </p:nvSpPr>
        <p:spPr>
          <a:xfrm>
            <a:off x="4096025" y="2119800"/>
            <a:ext cx="1323600" cy="903900"/>
          </a:xfrm>
          <a:prstGeom prst="roundRect">
            <a:avLst>
              <a:gd fmla="val 16667" name="adj"/>
            </a:avLst>
          </a:prstGeom>
          <a:solidFill>
            <a:srgbClr val="FF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a:ea typeface="Ubuntu"/>
                <a:cs typeface="Ubuntu"/>
                <a:sym typeface="Ubuntu"/>
              </a:rPr>
              <a:t>transform</a:t>
            </a:r>
            <a:endParaRPr>
              <a:solidFill>
                <a:srgbClr val="FFFFFF"/>
              </a:solidFill>
              <a:latin typeface="Ubuntu"/>
              <a:ea typeface="Ubuntu"/>
              <a:cs typeface="Ubuntu"/>
              <a:sym typeface="Ubuntu"/>
            </a:endParaRPr>
          </a:p>
        </p:txBody>
      </p:sp>
      <p:sp>
        <p:nvSpPr>
          <p:cNvPr id="1941" name="Google Shape;1941;p103"/>
          <p:cNvSpPr/>
          <p:nvPr/>
        </p:nvSpPr>
        <p:spPr>
          <a:xfrm>
            <a:off x="5668800" y="2119800"/>
            <a:ext cx="1323600" cy="903900"/>
          </a:xfrm>
          <a:prstGeom prst="roundRect">
            <a:avLst>
              <a:gd fmla="val 16667" name="adj"/>
            </a:avLst>
          </a:prstGeom>
          <a:solidFill>
            <a:srgbClr val="FF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a:ea typeface="Ubuntu"/>
                <a:cs typeface="Ubuntu"/>
                <a:sym typeface="Ubuntu"/>
              </a:rPr>
              <a:t>quantization</a:t>
            </a:r>
            <a:endParaRPr>
              <a:solidFill>
                <a:srgbClr val="FFFFFF"/>
              </a:solidFill>
              <a:latin typeface="Ubuntu"/>
              <a:ea typeface="Ubuntu"/>
              <a:cs typeface="Ubuntu"/>
              <a:sym typeface="Ubuntu"/>
            </a:endParaRPr>
          </a:p>
        </p:txBody>
      </p:sp>
      <p:sp>
        <p:nvSpPr>
          <p:cNvPr id="1942" name="Google Shape;1942;p103"/>
          <p:cNvSpPr/>
          <p:nvPr/>
        </p:nvSpPr>
        <p:spPr>
          <a:xfrm>
            <a:off x="7241675" y="2119800"/>
            <a:ext cx="1323600" cy="903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a:ea typeface="Ubuntu"/>
                <a:cs typeface="Ubuntu"/>
                <a:sym typeface="Ubuntu"/>
              </a:rPr>
              <a:t>entropy coding</a:t>
            </a:r>
            <a:endParaRPr>
              <a:solidFill>
                <a:srgbClr val="FFFFFF"/>
              </a:solidFill>
              <a:latin typeface="Ubuntu"/>
              <a:ea typeface="Ubuntu"/>
              <a:cs typeface="Ubuntu"/>
              <a:sym typeface="Ubuntu"/>
            </a:endParaRPr>
          </a:p>
        </p:txBody>
      </p:sp>
      <p:cxnSp>
        <p:nvCxnSpPr>
          <p:cNvPr id="1943" name="Google Shape;1943;p103"/>
          <p:cNvCxnSpPr/>
          <p:nvPr/>
        </p:nvCxnSpPr>
        <p:spPr>
          <a:xfrm flipH="1" rot="10800000">
            <a:off x="578700" y="24421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44" name="Google Shape;1944;p103"/>
          <p:cNvCxnSpPr/>
          <p:nvPr/>
        </p:nvCxnSpPr>
        <p:spPr>
          <a:xfrm flipH="1" rot="10800000">
            <a:off x="2220275" y="2442163"/>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45" name="Google Shape;1945;p103"/>
          <p:cNvCxnSpPr/>
          <p:nvPr/>
        </p:nvCxnSpPr>
        <p:spPr>
          <a:xfrm flipH="1" rot="10800000">
            <a:off x="3846850" y="2388000"/>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46" name="Google Shape;1946;p103"/>
          <p:cNvCxnSpPr/>
          <p:nvPr/>
        </p:nvCxnSpPr>
        <p:spPr>
          <a:xfrm flipH="1" rot="10800000">
            <a:off x="5419625" y="23879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47" name="Google Shape;1947;p103"/>
          <p:cNvCxnSpPr/>
          <p:nvPr/>
        </p:nvCxnSpPr>
        <p:spPr>
          <a:xfrm flipH="1" rot="10800000">
            <a:off x="6992400" y="2387988"/>
            <a:ext cx="318000" cy="6900"/>
          </a:xfrm>
          <a:prstGeom prst="straightConnector1">
            <a:avLst/>
          </a:prstGeom>
          <a:noFill/>
          <a:ln cap="flat" cmpd="sng" w="28575">
            <a:solidFill>
              <a:schemeClr val="dk2"/>
            </a:solidFill>
            <a:prstDash val="solid"/>
            <a:round/>
            <a:headEnd len="med" w="med" type="none"/>
            <a:tailEnd len="med" w="med" type="triangle"/>
          </a:ln>
        </p:spPr>
      </p:cxnSp>
      <p:cxnSp>
        <p:nvCxnSpPr>
          <p:cNvPr id="1948" name="Google Shape;1948;p103"/>
          <p:cNvCxnSpPr/>
          <p:nvPr/>
        </p:nvCxnSpPr>
        <p:spPr>
          <a:xfrm flipH="1">
            <a:off x="5356213" y="283975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949" name="Google Shape;1949;p103"/>
          <p:cNvCxnSpPr/>
          <p:nvPr/>
        </p:nvCxnSpPr>
        <p:spPr>
          <a:xfrm flipH="1">
            <a:off x="6928988" y="28249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950" name="Google Shape;1950;p103"/>
          <p:cNvCxnSpPr/>
          <p:nvPr/>
        </p:nvCxnSpPr>
        <p:spPr>
          <a:xfrm flipH="1">
            <a:off x="3788250" y="28249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951" name="Google Shape;1951;p103"/>
          <p:cNvCxnSpPr/>
          <p:nvPr/>
        </p:nvCxnSpPr>
        <p:spPr>
          <a:xfrm flipH="1">
            <a:off x="2222975" y="2829600"/>
            <a:ext cx="312600" cy="8100"/>
          </a:xfrm>
          <a:prstGeom prst="straightConnector1">
            <a:avLst/>
          </a:prstGeom>
          <a:noFill/>
          <a:ln cap="flat" cmpd="sng" w="28575">
            <a:solidFill>
              <a:schemeClr val="dk2"/>
            </a:solidFill>
            <a:prstDash val="solid"/>
            <a:round/>
            <a:headEnd len="med" w="med" type="none"/>
            <a:tailEnd len="med" w="med" type="triangle"/>
          </a:ln>
        </p:spPr>
      </p:cxnSp>
      <p:cxnSp>
        <p:nvCxnSpPr>
          <p:cNvPr id="1952" name="Google Shape;1952;p103"/>
          <p:cNvCxnSpPr/>
          <p:nvPr/>
        </p:nvCxnSpPr>
        <p:spPr>
          <a:xfrm flipH="1">
            <a:off x="581400" y="2829600"/>
            <a:ext cx="312600" cy="8100"/>
          </a:xfrm>
          <a:prstGeom prst="straightConnector1">
            <a:avLst/>
          </a:prstGeom>
          <a:noFill/>
          <a:ln cap="flat" cmpd="sng" w="28575">
            <a:solidFill>
              <a:schemeClr val="dk2"/>
            </a:solidFill>
            <a:prstDash val="solid"/>
            <a:round/>
            <a:headEnd len="med" w="med" type="none"/>
            <a:tailEnd len="med" w="med" type="triangle"/>
          </a:ln>
        </p:spPr>
      </p:cxnSp>
      <p:sp>
        <p:nvSpPr>
          <p:cNvPr id="1953" name="Google Shape;1953;p103"/>
          <p:cNvSpPr txBox="1"/>
          <p:nvPr/>
        </p:nvSpPr>
        <p:spPr>
          <a:xfrm>
            <a:off x="2523250" y="3023700"/>
            <a:ext cx="1323600" cy="7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US 4864393</a:t>
            </a:r>
            <a:endParaRPr b="1"/>
          </a:p>
        </p:txBody>
      </p:sp>
      <p:sp>
        <p:nvSpPr>
          <p:cNvPr id="1954" name="Google Shape;1954;p103"/>
          <p:cNvSpPr txBox="1"/>
          <p:nvPr/>
        </p:nvSpPr>
        <p:spPr>
          <a:xfrm>
            <a:off x="4096025" y="3023700"/>
            <a:ext cx="2896500" cy="7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US 6882685 </a:t>
            </a:r>
            <a:endParaRPr b="1"/>
          </a:p>
        </p:txBody>
      </p:sp>
      <p:sp>
        <p:nvSpPr>
          <p:cNvPr id="1955" name="Google Shape;1955;p103"/>
          <p:cNvSpPr txBox="1"/>
          <p:nvPr/>
        </p:nvSpPr>
        <p:spPr>
          <a:xfrm>
            <a:off x="7241675" y="3023700"/>
            <a:ext cx="1323600" cy="7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 US 6900748</a:t>
            </a:r>
            <a:endParaRPr b="1"/>
          </a:p>
        </p:txBody>
      </p:sp>
      <p:sp>
        <p:nvSpPr>
          <p:cNvPr id="1956" name="Google Shape;1956;p103"/>
          <p:cNvSpPr txBox="1"/>
          <p:nvPr/>
        </p:nvSpPr>
        <p:spPr>
          <a:xfrm>
            <a:off x="0" y="4379100"/>
            <a:ext cx="9144000" cy="7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solidFill>
                  <a:schemeClr val="dk1"/>
                </a:solidFill>
              </a:rPr>
              <a:t>*it seems to be expired by 2000s</a:t>
            </a:r>
            <a:endParaRPr i="1"/>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Bitstream format</a:t>
            </a:r>
            <a:endParaRPr/>
          </a:p>
        </p:txBody>
      </p:sp>
      <p:pic>
        <p:nvPicPr>
          <p:cNvPr descr="bitstream_detailed.png" id="1962" name="Google Shape;1962;p104"/>
          <p:cNvPicPr preferRelativeResize="0"/>
          <p:nvPr/>
        </p:nvPicPr>
        <p:blipFill>
          <a:blip r:embed="rId3">
            <a:alphaModFix/>
          </a:blip>
          <a:stretch>
            <a:fillRect/>
          </a:stretch>
        </p:blipFill>
        <p:spPr>
          <a:xfrm>
            <a:off x="2113779" y="1133688"/>
            <a:ext cx="4916450" cy="28761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Bitstream format</a:t>
            </a:r>
            <a:endParaRPr/>
          </a:p>
        </p:txBody>
      </p:sp>
      <p:pic>
        <p:nvPicPr>
          <p:cNvPr descr="macroblock.png" id="1968" name="Google Shape;1968;p105"/>
          <p:cNvPicPr preferRelativeResize="0"/>
          <p:nvPr/>
        </p:nvPicPr>
        <p:blipFill>
          <a:blip r:embed="rId3">
            <a:alphaModFix/>
          </a:blip>
          <a:stretch>
            <a:fillRect/>
          </a:stretch>
        </p:blipFill>
        <p:spPr>
          <a:xfrm>
            <a:off x="1548588" y="1309474"/>
            <a:ext cx="6046825" cy="2524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pic>
        <p:nvPicPr>
          <p:cNvPr descr="Screen Shot 2017-01-28 at 12.46.59 PM.png" id="1973" name="Google Shape;1973;p106"/>
          <p:cNvPicPr preferRelativeResize="0"/>
          <p:nvPr/>
        </p:nvPicPr>
        <p:blipFill>
          <a:blip r:embed="rId3">
            <a:alphaModFix/>
          </a:blip>
          <a:stretch>
            <a:fillRect/>
          </a:stretch>
        </p:blipFill>
        <p:spPr>
          <a:xfrm>
            <a:off x="0" y="1102550"/>
            <a:ext cx="9143999" cy="4040951"/>
          </a:xfrm>
          <a:prstGeom prst="rect">
            <a:avLst/>
          </a:prstGeom>
          <a:noFill/>
          <a:ln>
            <a:noFill/>
          </a:ln>
        </p:spPr>
      </p:pic>
      <p:pic>
        <p:nvPicPr>
          <p:cNvPr descr="Screen Shot 2017-01-28 at 12.48.19 PM.png" id="1974" name="Google Shape;1974;p106"/>
          <p:cNvPicPr preferRelativeResize="0"/>
          <p:nvPr/>
        </p:nvPicPr>
        <p:blipFill>
          <a:blip r:embed="rId4">
            <a:alphaModFix/>
          </a:blip>
          <a:stretch>
            <a:fillRect/>
          </a:stretch>
        </p:blipFill>
        <p:spPr>
          <a:xfrm>
            <a:off x="5732975" y="3503688"/>
            <a:ext cx="2305050" cy="847725"/>
          </a:xfrm>
          <a:prstGeom prst="rect">
            <a:avLst/>
          </a:prstGeom>
          <a:noFill/>
          <a:ln>
            <a:noFill/>
          </a:ln>
        </p:spPr>
      </p:pic>
      <p:sp>
        <p:nvSpPr>
          <p:cNvPr id="1975" name="Google Shape;1975;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motion compensated encoding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pic>
        <p:nvPicPr>
          <p:cNvPr descr="Screen Shot 2017-01-28 at 12.49.36 PM.png" id="1980" name="Google Shape;1980;p107"/>
          <p:cNvPicPr preferRelativeResize="0"/>
          <p:nvPr/>
        </p:nvPicPr>
        <p:blipFill>
          <a:blip r:embed="rId3">
            <a:alphaModFix/>
          </a:blip>
          <a:stretch>
            <a:fillRect/>
          </a:stretch>
        </p:blipFill>
        <p:spPr>
          <a:xfrm>
            <a:off x="0" y="1487598"/>
            <a:ext cx="9144000" cy="3655904"/>
          </a:xfrm>
          <a:prstGeom prst="rect">
            <a:avLst/>
          </a:prstGeom>
          <a:noFill/>
          <a:ln>
            <a:noFill/>
          </a:ln>
        </p:spPr>
      </p:pic>
      <p:sp>
        <p:nvSpPr>
          <p:cNvPr id="1981" name="Google Shape;1981;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motion compensated decoding</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85" name="Shape 1985"/>
        <p:cNvGrpSpPr/>
        <p:nvPr/>
      </p:nvGrpSpPr>
      <p:grpSpPr>
        <a:xfrm>
          <a:off x="0" y="0"/>
          <a:ext cx="0" cy="0"/>
          <a:chOff x="0" y="0"/>
          <a:chExt cx="0" cy="0"/>
        </a:xfrm>
      </p:grpSpPr>
      <p:sp>
        <p:nvSpPr>
          <p:cNvPr id="1986" name="Google Shape;1986;p108"/>
          <p:cNvSpPr txBox="1"/>
          <p:nvPr/>
        </p:nvSpPr>
        <p:spPr>
          <a:xfrm>
            <a:off x="424750" y="1203475"/>
            <a:ext cx="8388900" cy="29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Ubuntu"/>
                <a:ea typeface="Ubuntu"/>
                <a:cs typeface="Ubuntu"/>
                <a:sym typeface="Ubuntu"/>
              </a:rPr>
              <a:t>H264 vs H265</a:t>
            </a:r>
            <a:endParaRPr sz="3600">
              <a:solidFill>
                <a:srgbClr val="F3F3F3"/>
              </a:solidFill>
              <a:latin typeface="Ubuntu"/>
              <a:ea typeface="Ubuntu"/>
              <a:cs typeface="Ubuntu"/>
              <a:sym typeface="Ubuntu"/>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grpSp>
        <p:nvGrpSpPr>
          <p:cNvPr id="1991" name="Google Shape;1991;p109"/>
          <p:cNvGrpSpPr/>
          <p:nvPr/>
        </p:nvGrpSpPr>
        <p:grpSpPr>
          <a:xfrm>
            <a:off x="4694475" y="804850"/>
            <a:ext cx="2925525" cy="3533775"/>
            <a:chOff x="1524000" y="804875"/>
            <a:chExt cx="2925525" cy="3533775"/>
          </a:xfrm>
        </p:grpSpPr>
        <p:pic>
          <p:nvPicPr>
            <p:cNvPr descr="Article1a.jpg" id="1992" name="Google Shape;1992;p109"/>
            <p:cNvPicPr preferRelativeResize="0"/>
            <p:nvPr/>
          </p:nvPicPr>
          <p:blipFill rotWithShape="1">
            <a:blip r:embed="rId3">
              <a:alphaModFix/>
            </a:blip>
            <a:srcRect b="0" l="0" r="52008" t="0"/>
            <a:stretch/>
          </p:blipFill>
          <p:spPr>
            <a:xfrm>
              <a:off x="1524000" y="804875"/>
              <a:ext cx="2925525" cy="3533775"/>
            </a:xfrm>
            <a:prstGeom prst="rect">
              <a:avLst/>
            </a:prstGeom>
            <a:noFill/>
            <a:ln>
              <a:noFill/>
            </a:ln>
          </p:spPr>
        </p:pic>
        <p:sp>
          <p:nvSpPr>
            <p:cNvPr id="1993" name="Google Shape;1993;p109"/>
            <p:cNvSpPr txBox="1"/>
            <p:nvPr/>
          </p:nvSpPr>
          <p:spPr>
            <a:xfrm>
              <a:off x="2957016" y="804875"/>
              <a:ext cx="1492500" cy="3849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a:ea typeface="Ubuntu"/>
                  <a:cs typeface="Ubuntu"/>
                  <a:sym typeface="Ubuntu"/>
                </a:rPr>
                <a:t>HEVC @ 2Mbps</a:t>
              </a:r>
              <a:endParaRPr>
                <a:solidFill>
                  <a:srgbClr val="FFFFFF"/>
                </a:solidFill>
                <a:latin typeface="Ubuntu"/>
                <a:ea typeface="Ubuntu"/>
                <a:cs typeface="Ubuntu"/>
                <a:sym typeface="Ubuntu"/>
              </a:endParaRPr>
            </a:p>
          </p:txBody>
        </p:sp>
      </p:grpSp>
      <p:grpSp>
        <p:nvGrpSpPr>
          <p:cNvPr id="1994" name="Google Shape;1994;p109"/>
          <p:cNvGrpSpPr/>
          <p:nvPr/>
        </p:nvGrpSpPr>
        <p:grpSpPr>
          <a:xfrm>
            <a:off x="1524000" y="804850"/>
            <a:ext cx="3170475" cy="3533775"/>
            <a:chOff x="4449525" y="804875"/>
            <a:chExt cx="3170475" cy="3533775"/>
          </a:xfrm>
        </p:grpSpPr>
        <p:pic>
          <p:nvPicPr>
            <p:cNvPr descr="Article1a.jpg" id="1995" name="Google Shape;1995;p109"/>
            <p:cNvPicPr preferRelativeResize="0"/>
            <p:nvPr/>
          </p:nvPicPr>
          <p:blipFill rotWithShape="1">
            <a:blip r:embed="rId3">
              <a:alphaModFix/>
            </a:blip>
            <a:srcRect b="0" l="47992" r="0" t="0"/>
            <a:stretch/>
          </p:blipFill>
          <p:spPr>
            <a:xfrm>
              <a:off x="4449525" y="804875"/>
              <a:ext cx="3170475" cy="3533775"/>
            </a:xfrm>
            <a:prstGeom prst="rect">
              <a:avLst/>
            </a:prstGeom>
            <a:noFill/>
            <a:ln>
              <a:noFill/>
            </a:ln>
          </p:spPr>
        </p:pic>
        <p:sp>
          <p:nvSpPr>
            <p:cNvPr id="1996" name="Google Shape;1996;p109"/>
            <p:cNvSpPr txBox="1"/>
            <p:nvPr/>
          </p:nvSpPr>
          <p:spPr>
            <a:xfrm>
              <a:off x="6127491" y="804875"/>
              <a:ext cx="1492500" cy="3849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a:ea typeface="Ubuntu"/>
                  <a:cs typeface="Ubuntu"/>
                  <a:sym typeface="Ubuntu"/>
                </a:rPr>
                <a:t>AVC @ 4Mbps</a:t>
              </a:r>
              <a:endParaRPr>
                <a:solidFill>
                  <a:srgbClr val="FFFFFF"/>
                </a:solidFill>
                <a:latin typeface="Ubuntu"/>
                <a:ea typeface="Ubuntu"/>
                <a:cs typeface="Ubuntu"/>
                <a:sym typeface="Ubuntu"/>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pic>
        <p:nvPicPr>
          <p:cNvPr descr="TearsCompare_400kbps1.png" id="2001" name="Google Shape;2001;p110"/>
          <p:cNvPicPr preferRelativeResize="0"/>
          <p:nvPr/>
        </p:nvPicPr>
        <p:blipFill rotWithShape="1">
          <a:blip r:embed="rId3">
            <a:alphaModFix/>
          </a:blip>
          <a:srcRect b="0" l="49809" r="115" t="0"/>
          <a:stretch/>
        </p:blipFill>
        <p:spPr>
          <a:xfrm>
            <a:off x="0" y="598750"/>
            <a:ext cx="4578876" cy="4064000"/>
          </a:xfrm>
          <a:prstGeom prst="rect">
            <a:avLst/>
          </a:prstGeom>
          <a:noFill/>
          <a:ln>
            <a:noFill/>
          </a:ln>
        </p:spPr>
      </p:pic>
      <p:pic>
        <p:nvPicPr>
          <p:cNvPr descr="TearsCompare_400kbps1.png" id="2002" name="Google Shape;2002;p110"/>
          <p:cNvPicPr preferRelativeResize="0"/>
          <p:nvPr/>
        </p:nvPicPr>
        <p:blipFill rotWithShape="1">
          <a:blip r:embed="rId3">
            <a:alphaModFix/>
          </a:blip>
          <a:srcRect b="0" l="0" r="49924" t="0"/>
          <a:stretch/>
        </p:blipFill>
        <p:spPr>
          <a:xfrm>
            <a:off x="4578875" y="598750"/>
            <a:ext cx="4578876" cy="4064000"/>
          </a:xfrm>
          <a:prstGeom prst="rect">
            <a:avLst/>
          </a:prstGeom>
          <a:noFill/>
          <a:ln>
            <a:noFill/>
          </a:ln>
        </p:spPr>
      </p:pic>
      <p:sp>
        <p:nvSpPr>
          <p:cNvPr id="2003" name="Google Shape;2003;p110"/>
          <p:cNvSpPr txBox="1"/>
          <p:nvPr/>
        </p:nvSpPr>
        <p:spPr>
          <a:xfrm>
            <a:off x="2937876" y="598750"/>
            <a:ext cx="1641000" cy="3849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a:ea typeface="Ubuntu"/>
                <a:cs typeface="Ubuntu"/>
                <a:sym typeface="Ubuntu"/>
              </a:rPr>
              <a:t>AVC @ 400kbps</a:t>
            </a:r>
            <a:endParaRPr>
              <a:solidFill>
                <a:srgbClr val="FFFFFF"/>
              </a:solidFill>
              <a:latin typeface="Ubuntu"/>
              <a:ea typeface="Ubuntu"/>
              <a:cs typeface="Ubuntu"/>
              <a:sym typeface="Ubuntu"/>
            </a:endParaRPr>
          </a:p>
        </p:txBody>
      </p:sp>
      <p:sp>
        <p:nvSpPr>
          <p:cNvPr id="2004" name="Google Shape;2004;p110"/>
          <p:cNvSpPr txBox="1"/>
          <p:nvPr/>
        </p:nvSpPr>
        <p:spPr>
          <a:xfrm>
            <a:off x="7503001" y="598750"/>
            <a:ext cx="1641000" cy="3849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a:ea typeface="Ubuntu"/>
                <a:cs typeface="Ubuntu"/>
                <a:sym typeface="Ubuntu"/>
              </a:rPr>
              <a:t>HEVC</a:t>
            </a:r>
            <a:r>
              <a:rPr lang="en">
                <a:solidFill>
                  <a:srgbClr val="FFFFFF"/>
                </a:solidFill>
                <a:latin typeface="Ubuntu"/>
                <a:ea typeface="Ubuntu"/>
                <a:cs typeface="Ubuntu"/>
                <a:sym typeface="Ubuntu"/>
              </a:rPr>
              <a:t> @ 400kbps</a:t>
            </a:r>
            <a:endParaRPr>
              <a:solidFill>
                <a:srgbClr val="FFFFFF"/>
              </a:solidFill>
              <a:latin typeface="Ubuntu"/>
              <a:ea typeface="Ubuntu"/>
              <a:cs typeface="Ubuntu"/>
              <a:sym typeface="Ubuntu"/>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pic>
        <p:nvPicPr>
          <p:cNvPr descr="Screen Shot 2017-01-26 at 5.06.00 PM.png" id="2009" name="Google Shape;2009;p111"/>
          <p:cNvPicPr preferRelativeResize="0"/>
          <p:nvPr/>
        </p:nvPicPr>
        <p:blipFill>
          <a:blip r:embed="rId3">
            <a:alphaModFix/>
          </a:blip>
          <a:stretch>
            <a:fillRect/>
          </a:stretch>
        </p:blipFill>
        <p:spPr>
          <a:xfrm>
            <a:off x="630181" y="0"/>
            <a:ext cx="7883638"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